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350"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E0E35EF-A228-45F3-90FD-1964E28CD55F}" type="datetimeFigureOut">
              <a:rPr lang="en-AU" smtClean="0"/>
              <a:t>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83422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E0E35EF-A228-45F3-90FD-1964E28CD55F}" type="datetimeFigureOut">
              <a:rPr lang="en-AU" smtClean="0"/>
              <a:t>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281446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6577" y="274643"/>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E0E35EF-A228-45F3-90FD-1964E28CD55F}" type="datetimeFigureOut">
              <a:rPr lang="en-AU" smtClean="0"/>
              <a:t>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66480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endParaRPr lang="en-AU"/>
          </a:p>
        </p:txBody>
      </p:sp>
      <p:sp>
        <p:nvSpPr>
          <p:cNvPr id="17" name="Footer Placeholder 16"/>
          <p:cNvSpPr>
            <a:spLocks noGrp="1"/>
          </p:cNvSpPr>
          <p:nvPr>
            <p:ph type="ftr" sz="quarter" idx="11"/>
          </p:nvPr>
        </p:nvSpPr>
        <p:spPr>
          <a:xfrm>
            <a:off x="2259176" y="236547"/>
            <a:ext cx="6356350" cy="365125"/>
          </a:xfrm>
        </p:spPr>
        <p:txBody>
          <a:bodyPr/>
          <a:lstStyle>
            <a:lvl1pPr algn="r">
              <a:defRPr>
                <a:solidFill>
                  <a:schemeClr val="tx2"/>
                </a:solidFill>
              </a:defRPr>
            </a:lvl1pPr>
          </a:lstStyle>
          <a:p>
            <a:endParaRPr lang="en-AU">
              <a:solidFill>
                <a:srgbClr val="F8F8F8"/>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1560ECCC-3BC0-45FA-821F-064C2C1A46F7}" type="slidenum">
              <a:rPr lang="en-AU" smtClean="0">
                <a:solidFill>
                  <a:srgbClr val="F8F8F8"/>
                </a:solidFill>
              </a:rPr>
              <a:pPr/>
              <a:t>‹#›</a:t>
            </a:fld>
            <a:endParaRPr lang="en-AU">
              <a:solidFill>
                <a:srgbClr val="F8F8F8"/>
              </a:solidFill>
            </a:endParaRPr>
          </a:p>
        </p:txBody>
      </p:sp>
    </p:spTree>
    <p:extLst>
      <p:ext uri="{BB962C8B-B14F-4D97-AF65-F5344CB8AC3E}">
        <p14:creationId xmlns:p14="http://schemas.microsoft.com/office/powerpoint/2010/main" val="17604236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7ED81A-3DA6-4261-AA75-08DCD9EBCB7D}" type="slidenum">
              <a:rPr lang="en-AU" smtClean="0"/>
              <a:pPr/>
              <a:t>‹#›</a:t>
            </a:fld>
            <a:endParaRPr lang="en-AU"/>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8214484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AU">
              <a:solidFill>
                <a:srgbClr val="000000"/>
              </a:solidFill>
            </a:endParaRPr>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8B2BEC64-F6F4-423F-AEE8-1A7F044C14FD}" type="slidenum">
              <a:rPr lang="en-AU" smtClean="0"/>
              <a:pPr/>
              <a:t>‹#›</a:t>
            </a:fld>
            <a:endParaRPr lang="en-AU"/>
          </a:p>
        </p:txBody>
      </p:sp>
      <p:sp>
        <p:nvSpPr>
          <p:cNvPr id="14" name="Footer Placeholder 13"/>
          <p:cNvSpPr>
            <a:spLocks noGrp="1"/>
          </p:cNvSpPr>
          <p:nvPr>
            <p:ph type="ftr" sz="quarter" idx="12"/>
          </p:nvPr>
        </p:nvSpPr>
        <p:spPr/>
        <p:txBody>
          <a:bodyPr/>
          <a:lstStyle/>
          <a:p>
            <a:endParaRPr lang="en-AU">
              <a:solidFill>
                <a:srgbClr val="000000"/>
              </a:solidFill>
            </a:endParaRPr>
          </a:p>
        </p:txBody>
      </p:sp>
    </p:spTree>
    <p:extLst>
      <p:ext uri="{BB962C8B-B14F-4D97-AF65-F5344CB8AC3E}">
        <p14:creationId xmlns:p14="http://schemas.microsoft.com/office/powerpoint/2010/main" val="24648697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AU">
              <a:solidFill>
                <a:srgbClr val="000000"/>
              </a:solidFill>
            </a:endParaRPr>
          </a:p>
        </p:txBody>
      </p:sp>
      <p:sp>
        <p:nvSpPr>
          <p:cNvPr id="10" name="Slide Number Placeholder 9"/>
          <p:cNvSpPr>
            <a:spLocks noGrp="1"/>
          </p:cNvSpPr>
          <p:nvPr>
            <p:ph type="sldNum" sz="quarter" idx="16"/>
          </p:nvPr>
        </p:nvSpPr>
        <p:spPr/>
        <p:txBody>
          <a:bodyPr rtlCol="0"/>
          <a:lstStyle/>
          <a:p>
            <a:fld id="{F29433C3-2FAC-4EED-B93A-F469DF9A85DA}"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solidFill>
                <a:srgbClr val="000000"/>
              </a:solidFill>
            </a:endParaRPr>
          </a:p>
        </p:txBody>
      </p:sp>
    </p:spTree>
    <p:extLst>
      <p:ext uri="{BB962C8B-B14F-4D97-AF65-F5344CB8AC3E}">
        <p14:creationId xmlns:p14="http://schemas.microsoft.com/office/powerpoint/2010/main" val="338445146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AU">
              <a:solidFill>
                <a:srgbClr val="000000"/>
              </a:solidFill>
            </a:endParaRPr>
          </a:p>
        </p:txBody>
      </p:sp>
      <p:sp>
        <p:nvSpPr>
          <p:cNvPr id="12" name="Slide Number Placeholder 11"/>
          <p:cNvSpPr>
            <a:spLocks noGrp="1"/>
          </p:cNvSpPr>
          <p:nvPr>
            <p:ph type="sldNum" sz="quarter" idx="16"/>
          </p:nvPr>
        </p:nvSpPr>
        <p:spPr/>
        <p:txBody>
          <a:bodyPr rtlCol="0"/>
          <a:lstStyle/>
          <a:p>
            <a:fld id="{5B89D91E-9814-45ED-B0EF-721E7609C10E}"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solidFill>
                <a:srgbClr val="000000"/>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931227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AU">
              <a:solidFill>
                <a:srgbClr val="000000"/>
              </a:solidFill>
            </a:endParaRPr>
          </a:p>
        </p:txBody>
      </p:sp>
      <p:sp>
        <p:nvSpPr>
          <p:cNvPr id="4" name="Footer Placeholder 3"/>
          <p:cNvSpPr>
            <a:spLocks noGrp="1"/>
          </p:cNvSpPr>
          <p:nvPr>
            <p:ph type="ftr" sz="quarter" idx="11"/>
          </p:nvPr>
        </p:nvSpPr>
        <p:spPr/>
        <p:txBody>
          <a:body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4F64B4-A9E4-41A6-A8E2-4EFA68782756}" type="slidenum">
              <a:rPr lang="en-AU" smtClean="0"/>
              <a:pPr/>
              <a:t>‹#›</a:t>
            </a:fld>
            <a:endParaRPr lang="en-AU"/>
          </a:p>
        </p:txBody>
      </p:sp>
    </p:spTree>
    <p:extLst>
      <p:ext uri="{BB962C8B-B14F-4D97-AF65-F5344CB8AC3E}">
        <p14:creationId xmlns:p14="http://schemas.microsoft.com/office/powerpoint/2010/main" val="20047121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000000"/>
              </a:solidFill>
            </a:endParaRPr>
          </a:p>
        </p:txBody>
      </p:sp>
      <p:sp>
        <p:nvSpPr>
          <p:cNvPr id="3" name="Footer Placeholder 2"/>
          <p:cNvSpPr>
            <a:spLocks noGrp="1"/>
          </p:cNvSpPr>
          <p:nvPr>
            <p:ph type="ftr" sz="quarter" idx="11"/>
          </p:nvPr>
        </p:nvSpPr>
        <p:spPr/>
        <p:txBody>
          <a:bodyPr/>
          <a:lstStyle/>
          <a:p>
            <a:endParaRPr lang="en-AU">
              <a:solidFill>
                <a:srgbClr val="000000"/>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85987CA6-B00D-4BF3-B487-B59F6002D75D}" type="slidenum">
              <a:rPr lang="en-AU" smtClean="0">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26418064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6C1904F-3B32-4DC4-9360-5A9FB65CAAC8}" type="slidenum">
              <a:rPr lang="en-AU" smtClean="0"/>
              <a:pPr/>
              <a:t>‹#›</a:t>
            </a:fld>
            <a:endParaRPr lang="en-AU"/>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4869737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E0E35EF-A228-45F3-90FD-1964E28CD55F}" type="datetimeFigureOut">
              <a:rPr lang="en-AU" smtClean="0"/>
              <a:t>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1333520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Date Placeholder 11"/>
          <p:cNvSpPr>
            <a:spLocks noGrp="1"/>
          </p:cNvSpPr>
          <p:nvPr>
            <p:ph type="dt" sz="half" idx="10"/>
          </p:nvPr>
        </p:nvSpPr>
        <p:spPr>
          <a:xfrm>
            <a:off x="6769100" y="6248409"/>
            <a:ext cx="2889250" cy="365125"/>
          </a:xfrm>
        </p:spPr>
        <p:txBody>
          <a:bodyPr rtlCol="0"/>
          <a:lstStyle/>
          <a:p>
            <a:endParaRPr lang="en-AU">
              <a:solidFill>
                <a:srgbClr val="000000"/>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969780FB-4042-4721-898C-891E446252B1}" type="slidenum">
              <a:rPr lang="en-AU" smtClean="0"/>
              <a:pPr/>
              <a:t>‹#›</a:t>
            </a:fld>
            <a:endParaRPr lang="en-AU"/>
          </a:p>
        </p:txBody>
      </p:sp>
      <p:sp>
        <p:nvSpPr>
          <p:cNvPr id="14" name="Footer Placeholder 13"/>
          <p:cNvSpPr>
            <a:spLocks noGrp="1"/>
          </p:cNvSpPr>
          <p:nvPr>
            <p:ph type="ftr" sz="quarter" idx="12"/>
          </p:nvPr>
        </p:nvSpPr>
        <p:spPr>
          <a:xfrm>
            <a:off x="1733550" y="6248215"/>
            <a:ext cx="4953000" cy="365125"/>
          </a:xfrm>
        </p:spPr>
        <p:txBody>
          <a:bodyPr rtlCol="0"/>
          <a:lstStyle/>
          <a:p>
            <a:endParaRPr lang="en-AU">
              <a:solidFill>
                <a:srgbClr val="000000"/>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58984382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11D2A5B7-AD00-4A87-8663-25A29449E99A}" type="slidenum">
              <a:rPr lang="en-AU" smtClean="0"/>
              <a:pPr/>
              <a:t>‹#›</a:t>
            </a:fld>
            <a:endParaRPr lang="en-AU"/>
          </a:p>
        </p:txBody>
      </p:sp>
    </p:spTree>
    <p:extLst>
      <p:ext uri="{BB962C8B-B14F-4D97-AF65-F5344CB8AC3E}">
        <p14:creationId xmlns:p14="http://schemas.microsoft.com/office/powerpoint/2010/main" val="146824473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09"/>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11"/>
            <a:ext cx="2393950" cy="365125"/>
          </a:xfrm>
        </p:spPr>
        <p:txBody>
          <a:bodyPr/>
          <a:lstStyle/>
          <a:p>
            <a:endParaRPr lang="en-AU">
              <a:solidFill>
                <a:srgbClr val="000000"/>
              </a:solidFill>
            </a:endParaRPr>
          </a:p>
        </p:txBody>
      </p:sp>
      <p:sp>
        <p:nvSpPr>
          <p:cNvPr id="5" name="Footer Placeholder 4"/>
          <p:cNvSpPr>
            <a:spLocks noGrp="1"/>
          </p:cNvSpPr>
          <p:nvPr>
            <p:ph type="ftr" sz="quarter" idx="11"/>
          </p:nvPr>
        </p:nvSpPr>
        <p:spPr>
          <a:xfrm>
            <a:off x="495306" y="6248216"/>
            <a:ext cx="6037940" cy="365125"/>
          </a:xfrm>
        </p:spPr>
        <p:txBody>
          <a:bodyPr/>
          <a:lstStyle/>
          <a:p>
            <a:endParaRPr lang="en-AU">
              <a:solidFill>
                <a:srgbClr val="000000"/>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a:xfrm rot="5400000">
            <a:off x="6511000" y="134280"/>
            <a:ext cx="533400" cy="264849"/>
          </a:xfrm>
        </p:spPr>
        <p:txBody>
          <a:bodyPr/>
          <a:lstStyle/>
          <a:p>
            <a:fld id="{9BF6E1A7-B44B-4D59-A56E-529454771025}" type="slidenum">
              <a:rPr lang="en-AU" smtClean="0"/>
              <a:pPr/>
              <a:t>‹#›</a:t>
            </a:fld>
            <a:endParaRPr lang="en-AU"/>
          </a:p>
        </p:txBody>
      </p:sp>
    </p:spTree>
    <p:extLst>
      <p:ext uri="{BB962C8B-B14F-4D97-AF65-F5344CB8AC3E}">
        <p14:creationId xmlns:p14="http://schemas.microsoft.com/office/powerpoint/2010/main" val="26045537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25884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644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94169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104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0289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17583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8297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E35EF-A228-45F3-90FD-1964E28CD55F}" type="datetimeFigureOut">
              <a:rPr lang="en-AU" smtClean="0"/>
              <a:t>4/02/2016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3937775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90416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397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90005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6"/>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0" y="274646"/>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80292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endParaRPr lang="en-AU"/>
          </a:p>
        </p:txBody>
      </p:sp>
      <p:sp>
        <p:nvSpPr>
          <p:cNvPr id="17" name="Footer Placeholder 16"/>
          <p:cNvSpPr>
            <a:spLocks noGrp="1"/>
          </p:cNvSpPr>
          <p:nvPr>
            <p:ph type="ftr" sz="quarter" idx="11"/>
          </p:nvPr>
        </p:nvSpPr>
        <p:spPr>
          <a:xfrm>
            <a:off x="2259176" y="236559"/>
            <a:ext cx="6356350" cy="365125"/>
          </a:xfrm>
        </p:spPr>
        <p:txBody>
          <a:bodyPr/>
          <a:lstStyle>
            <a:lvl1pPr algn="r">
              <a:defRPr>
                <a:solidFill>
                  <a:schemeClr val="tx2"/>
                </a:solidFill>
              </a:defRPr>
            </a:lvl1pPr>
          </a:lstStyle>
          <a:p>
            <a:endParaRPr lang="en-AU">
              <a:solidFill>
                <a:srgbClr val="F8F8F8"/>
              </a:solidFill>
            </a:endParaRPr>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1560ECCC-3BC0-45FA-821F-064C2C1A46F7}" type="slidenum">
              <a:rPr lang="en-AU" smtClean="0">
                <a:solidFill>
                  <a:srgbClr val="F8F8F8"/>
                </a:solidFill>
              </a:rPr>
              <a:pPr/>
              <a:t>‹#›</a:t>
            </a:fld>
            <a:endParaRPr lang="en-AU">
              <a:solidFill>
                <a:srgbClr val="F8F8F8"/>
              </a:solidFill>
            </a:endParaRPr>
          </a:p>
        </p:txBody>
      </p:sp>
    </p:spTree>
    <p:extLst>
      <p:ext uri="{BB962C8B-B14F-4D97-AF65-F5344CB8AC3E}">
        <p14:creationId xmlns:p14="http://schemas.microsoft.com/office/powerpoint/2010/main" val="2154602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7ED81A-3DA6-4261-AA75-08DCD9EBCB7D}" type="slidenum">
              <a:rPr lang="en-AU" smtClean="0"/>
              <a:pPr/>
              <a:t>‹#›</a:t>
            </a:fld>
            <a:endParaRPr lang="en-AU"/>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0385931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AU">
              <a:solidFill>
                <a:srgbClr val="000000"/>
              </a:solidFill>
            </a:endParaRPr>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8B2BEC64-F6F4-423F-AEE8-1A7F044C14FD}" type="slidenum">
              <a:rPr lang="en-AU" smtClean="0"/>
              <a:pPr/>
              <a:t>‹#›</a:t>
            </a:fld>
            <a:endParaRPr lang="en-AU"/>
          </a:p>
        </p:txBody>
      </p:sp>
      <p:sp>
        <p:nvSpPr>
          <p:cNvPr id="14" name="Footer Placeholder 13"/>
          <p:cNvSpPr>
            <a:spLocks noGrp="1"/>
          </p:cNvSpPr>
          <p:nvPr>
            <p:ph type="ftr" sz="quarter" idx="12"/>
          </p:nvPr>
        </p:nvSpPr>
        <p:spPr/>
        <p:txBody>
          <a:bodyPr/>
          <a:lstStyle/>
          <a:p>
            <a:endParaRPr lang="en-AU">
              <a:solidFill>
                <a:srgbClr val="000000"/>
              </a:solidFill>
            </a:endParaRPr>
          </a:p>
        </p:txBody>
      </p:sp>
    </p:spTree>
    <p:extLst>
      <p:ext uri="{BB962C8B-B14F-4D97-AF65-F5344CB8AC3E}">
        <p14:creationId xmlns:p14="http://schemas.microsoft.com/office/powerpoint/2010/main" val="17553892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AU">
              <a:solidFill>
                <a:srgbClr val="000000"/>
              </a:solidFill>
            </a:endParaRPr>
          </a:p>
        </p:txBody>
      </p:sp>
      <p:sp>
        <p:nvSpPr>
          <p:cNvPr id="10" name="Slide Number Placeholder 9"/>
          <p:cNvSpPr>
            <a:spLocks noGrp="1"/>
          </p:cNvSpPr>
          <p:nvPr>
            <p:ph type="sldNum" sz="quarter" idx="16"/>
          </p:nvPr>
        </p:nvSpPr>
        <p:spPr/>
        <p:txBody>
          <a:bodyPr rtlCol="0"/>
          <a:lstStyle/>
          <a:p>
            <a:fld id="{F29433C3-2FAC-4EED-B93A-F469DF9A85DA}"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solidFill>
                <a:srgbClr val="000000"/>
              </a:solidFill>
            </a:endParaRPr>
          </a:p>
        </p:txBody>
      </p:sp>
    </p:spTree>
    <p:extLst>
      <p:ext uri="{BB962C8B-B14F-4D97-AF65-F5344CB8AC3E}">
        <p14:creationId xmlns:p14="http://schemas.microsoft.com/office/powerpoint/2010/main" val="213317526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AU">
              <a:solidFill>
                <a:srgbClr val="000000"/>
              </a:solidFill>
            </a:endParaRPr>
          </a:p>
        </p:txBody>
      </p:sp>
      <p:sp>
        <p:nvSpPr>
          <p:cNvPr id="12" name="Slide Number Placeholder 11"/>
          <p:cNvSpPr>
            <a:spLocks noGrp="1"/>
          </p:cNvSpPr>
          <p:nvPr>
            <p:ph type="sldNum" sz="quarter" idx="16"/>
          </p:nvPr>
        </p:nvSpPr>
        <p:spPr/>
        <p:txBody>
          <a:bodyPr rtlCol="0"/>
          <a:lstStyle/>
          <a:p>
            <a:fld id="{5B89D91E-9814-45ED-B0EF-721E7609C10E}"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solidFill>
                <a:srgbClr val="000000"/>
              </a:solidFill>
            </a:endParaRPr>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3493651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AU">
              <a:solidFill>
                <a:srgbClr val="000000"/>
              </a:solidFill>
            </a:endParaRPr>
          </a:p>
        </p:txBody>
      </p:sp>
      <p:sp>
        <p:nvSpPr>
          <p:cNvPr id="4" name="Footer Placeholder 3"/>
          <p:cNvSpPr>
            <a:spLocks noGrp="1"/>
          </p:cNvSpPr>
          <p:nvPr>
            <p:ph type="ftr" sz="quarter" idx="11"/>
          </p:nvPr>
        </p:nvSpPr>
        <p:spPr/>
        <p:txBody>
          <a:body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4F64B4-A9E4-41A6-A8E2-4EFA68782756}" type="slidenum">
              <a:rPr lang="en-AU" smtClean="0"/>
              <a:pPr/>
              <a:t>‹#›</a:t>
            </a:fld>
            <a:endParaRPr lang="en-AU"/>
          </a:p>
        </p:txBody>
      </p:sp>
    </p:spTree>
    <p:extLst>
      <p:ext uri="{BB962C8B-B14F-4D97-AF65-F5344CB8AC3E}">
        <p14:creationId xmlns:p14="http://schemas.microsoft.com/office/powerpoint/2010/main" val="9791863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E0E35EF-A228-45F3-90FD-1964E28CD55F}" type="datetimeFigureOut">
              <a:rPr lang="en-AU" smtClean="0"/>
              <a:t>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843213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000000"/>
              </a:solidFill>
            </a:endParaRPr>
          </a:p>
        </p:txBody>
      </p:sp>
      <p:sp>
        <p:nvSpPr>
          <p:cNvPr id="3" name="Footer Placeholder 2"/>
          <p:cNvSpPr>
            <a:spLocks noGrp="1"/>
          </p:cNvSpPr>
          <p:nvPr>
            <p:ph type="ftr" sz="quarter" idx="11"/>
          </p:nvPr>
        </p:nvSpPr>
        <p:spPr/>
        <p:txBody>
          <a:bodyPr/>
          <a:lstStyle/>
          <a:p>
            <a:endParaRPr lang="en-AU">
              <a:solidFill>
                <a:srgbClr val="000000"/>
              </a:solidFill>
            </a:endParaRPr>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85987CA6-B00D-4BF3-B487-B59F6002D75D}" type="slidenum">
              <a:rPr lang="en-AU" smtClean="0">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32847187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6C1904F-3B32-4DC4-9360-5A9FB65CAAC8}" type="slidenum">
              <a:rPr lang="en-AU" smtClean="0"/>
              <a:pPr/>
              <a:t>‹#›</a:t>
            </a:fld>
            <a:endParaRPr lang="en-AU"/>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6287930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Date Placeholder 11"/>
          <p:cNvSpPr>
            <a:spLocks noGrp="1"/>
          </p:cNvSpPr>
          <p:nvPr>
            <p:ph type="dt" sz="half" idx="10"/>
          </p:nvPr>
        </p:nvSpPr>
        <p:spPr>
          <a:xfrm>
            <a:off x="6769100" y="6248421"/>
            <a:ext cx="2889250" cy="365125"/>
          </a:xfrm>
        </p:spPr>
        <p:txBody>
          <a:bodyPr rtlCol="0"/>
          <a:lstStyle/>
          <a:p>
            <a:endParaRPr lang="en-AU">
              <a:solidFill>
                <a:srgbClr val="000000"/>
              </a:solidFill>
            </a:endParaRPr>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969780FB-4042-4721-898C-891E446252B1}" type="slidenum">
              <a:rPr lang="en-AU" smtClean="0"/>
              <a:pPr/>
              <a:t>‹#›</a:t>
            </a:fld>
            <a:endParaRPr lang="en-AU"/>
          </a:p>
        </p:txBody>
      </p:sp>
      <p:sp>
        <p:nvSpPr>
          <p:cNvPr id="14" name="Footer Placeholder 13"/>
          <p:cNvSpPr>
            <a:spLocks noGrp="1"/>
          </p:cNvSpPr>
          <p:nvPr>
            <p:ph type="ftr" sz="quarter" idx="12"/>
          </p:nvPr>
        </p:nvSpPr>
        <p:spPr>
          <a:xfrm>
            <a:off x="1733550" y="6248227"/>
            <a:ext cx="4953000" cy="365125"/>
          </a:xfrm>
        </p:spPr>
        <p:txBody>
          <a:bodyPr rtlCol="0"/>
          <a:lstStyle/>
          <a:p>
            <a:endParaRPr lang="en-AU">
              <a:solidFill>
                <a:srgbClr val="000000"/>
              </a:solidFill>
            </a:endParaRPr>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6039000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11D2A5B7-AD00-4A87-8663-25A29449E99A}" type="slidenum">
              <a:rPr lang="en-AU" smtClean="0"/>
              <a:pPr/>
              <a:t>‹#›</a:t>
            </a:fld>
            <a:endParaRPr lang="en-AU"/>
          </a:p>
        </p:txBody>
      </p:sp>
    </p:spTree>
    <p:extLst>
      <p:ext uri="{BB962C8B-B14F-4D97-AF65-F5344CB8AC3E}">
        <p14:creationId xmlns:p14="http://schemas.microsoft.com/office/powerpoint/2010/main" val="164734326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21"/>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23"/>
            <a:ext cx="2393950" cy="365125"/>
          </a:xfrm>
        </p:spPr>
        <p:txBody>
          <a:bodyPr/>
          <a:lstStyle/>
          <a:p>
            <a:endParaRPr lang="en-AU">
              <a:solidFill>
                <a:srgbClr val="000000"/>
              </a:solidFill>
            </a:endParaRPr>
          </a:p>
        </p:txBody>
      </p:sp>
      <p:sp>
        <p:nvSpPr>
          <p:cNvPr id="5" name="Footer Placeholder 4"/>
          <p:cNvSpPr>
            <a:spLocks noGrp="1"/>
          </p:cNvSpPr>
          <p:nvPr>
            <p:ph type="ftr" sz="quarter" idx="11"/>
          </p:nvPr>
        </p:nvSpPr>
        <p:spPr>
          <a:xfrm>
            <a:off x="495308" y="6248228"/>
            <a:ext cx="6037940" cy="365125"/>
          </a:xfrm>
        </p:spPr>
        <p:txBody>
          <a:bodyPr/>
          <a:lstStyle/>
          <a:p>
            <a:endParaRPr lang="en-AU">
              <a:solidFill>
                <a:srgbClr val="000000"/>
              </a:solidFill>
            </a:endParaRPr>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a:xfrm rot="5400000">
            <a:off x="6511000" y="134286"/>
            <a:ext cx="533400" cy="264849"/>
          </a:xfrm>
        </p:spPr>
        <p:txBody>
          <a:bodyPr/>
          <a:lstStyle/>
          <a:p>
            <a:fld id="{9BF6E1A7-B44B-4D59-A56E-529454771025}" type="slidenum">
              <a:rPr lang="en-AU" smtClean="0"/>
              <a:pPr/>
              <a:t>‹#›</a:t>
            </a:fld>
            <a:endParaRPr lang="en-AU"/>
          </a:p>
        </p:txBody>
      </p:sp>
    </p:spTree>
    <p:extLst>
      <p:ext uri="{BB962C8B-B14F-4D97-AF65-F5344CB8AC3E}">
        <p14:creationId xmlns:p14="http://schemas.microsoft.com/office/powerpoint/2010/main" val="29662988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E0E35EF-A228-45F3-90FD-1964E28CD55F}" type="datetimeFigureOut">
              <a:rPr lang="en-AU" smtClean="0"/>
              <a:t>4/02/2016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214365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E0E35EF-A228-45F3-90FD-1964E28CD55F}" type="datetimeFigureOut">
              <a:rPr lang="en-AU" smtClean="0"/>
              <a:t>4/02/2016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88743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E35EF-A228-45F3-90FD-1964E28CD55F}" type="datetimeFigureOut">
              <a:rPr lang="en-AU" smtClean="0"/>
              <a:t>4/02/2016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64638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E35EF-A228-45F3-90FD-1964E28CD55F}" type="datetimeFigureOut">
              <a:rPr lang="en-AU" smtClean="0"/>
              <a:t>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70746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E35EF-A228-45F3-90FD-1964E28CD55F}" type="datetimeFigureOut">
              <a:rPr lang="en-AU" smtClean="0"/>
              <a:t>4/02/2016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FAB27F3-0622-4EF3-97FE-E15BC8B193CD}" type="slidenum">
              <a:rPr lang="en-AU" smtClean="0"/>
              <a:t>‹#›</a:t>
            </a:fld>
            <a:endParaRPr lang="en-AU"/>
          </a:p>
        </p:txBody>
      </p:sp>
    </p:spTree>
    <p:extLst>
      <p:ext uri="{BB962C8B-B14F-4D97-AF65-F5344CB8AC3E}">
        <p14:creationId xmlns:p14="http://schemas.microsoft.com/office/powerpoint/2010/main" val="280603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E35EF-A228-45F3-90FD-1964E28CD55F}" type="datetimeFigureOut">
              <a:rPr lang="en-AU" smtClean="0"/>
              <a:t>4/02/2016</a:t>
            </a:fld>
            <a:endParaRPr lang="en-AU"/>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B27F3-0622-4EF3-97FE-E15BC8B193CD}" type="slidenum">
              <a:rPr lang="en-AU" smtClean="0"/>
              <a:t>‹#›</a:t>
            </a:fld>
            <a:endParaRPr lang="en-AU"/>
          </a:p>
        </p:txBody>
      </p:sp>
    </p:spTree>
    <p:extLst>
      <p:ext uri="{BB962C8B-B14F-4D97-AF65-F5344CB8AC3E}">
        <p14:creationId xmlns:p14="http://schemas.microsoft.com/office/powerpoint/2010/main" val="380591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09"/>
            <a:ext cx="288925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pPr>
            <a:endParaRPr lang="en-AU">
              <a:solidFill>
                <a:srgbClr val="000000"/>
              </a:solidFill>
              <a:latin typeface="Tahoma" pitchFamily="34" charset="0"/>
              <a:cs typeface="Arial" charset="0"/>
            </a:endParaRPr>
          </a:p>
        </p:txBody>
      </p:sp>
      <p:sp>
        <p:nvSpPr>
          <p:cNvPr id="3" name="Footer Placeholder 2"/>
          <p:cNvSpPr>
            <a:spLocks noGrp="1"/>
          </p:cNvSpPr>
          <p:nvPr>
            <p:ph type="ftr" sz="quarter" idx="3"/>
          </p:nvPr>
        </p:nvSpPr>
        <p:spPr>
          <a:xfrm>
            <a:off x="660405" y="6248215"/>
            <a:ext cx="5872840"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pPr>
            <a:endParaRPr lang="en-AU">
              <a:solidFill>
                <a:srgbClr val="000000"/>
              </a:solidFill>
              <a:latin typeface="Tahoma" pitchFamily="34" charset="0"/>
              <a:cs typeface="Arial" charset="0"/>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pPr>
            <a:fld id="{AFA7DFD2-ED45-48FA-BA19-803A60229C93}" type="slidenum">
              <a:rPr lang="en-AU" smtClean="0">
                <a:latin typeface="Tahoma" pitchFamily="34" charset="0"/>
                <a:cs typeface="Arial" charset="0"/>
              </a:rPr>
              <a:pPr fontAlgn="base">
                <a:spcBef>
                  <a:spcPct val="0"/>
                </a:spcBef>
                <a:spcAft>
                  <a:spcPct val="0"/>
                </a:spcAft>
              </a:pPr>
              <a:t>‹#›</a:t>
            </a:fld>
            <a:endParaRPr lang="en-AU">
              <a:latin typeface="Tahoma" pitchFamily="34" charset="0"/>
              <a:cs typeface="Arial" charset="0"/>
            </a:endParaRPr>
          </a:p>
        </p:txBody>
      </p:sp>
    </p:spTree>
    <p:extLst>
      <p:ext uri="{BB962C8B-B14F-4D97-AF65-F5344CB8AC3E}">
        <p14:creationId xmlns:p14="http://schemas.microsoft.com/office/powerpoint/2010/main" val="2959474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489E4-4C31-44D9-AE33-9E92FCCD4494}" type="datetimeFigureOut">
              <a:rPr lang="en-AU" smtClean="0">
                <a:solidFill>
                  <a:prstClr val="black">
                    <a:tint val="75000"/>
                  </a:prstClr>
                </a:solidFill>
              </a:rPr>
              <a:pPr/>
              <a:t>4/02/2016</a:t>
            </a:fld>
            <a:endParaRPr lang="en-AU">
              <a:solidFill>
                <a:prstClr val="black">
                  <a:tint val="75000"/>
                </a:prstClr>
              </a:solidFill>
            </a:endParaRPr>
          </a:p>
        </p:txBody>
      </p:sp>
      <p:sp>
        <p:nvSpPr>
          <p:cNvPr id="5" name="Footer Placeholder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8E2ED-FEF7-434C-993A-DBF7122D8EB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0986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21"/>
            <a:ext cx="2889250" cy="365125"/>
          </a:xfrm>
          <a:prstGeom prst="rect">
            <a:avLst/>
          </a:prstGeom>
        </p:spPr>
        <p:txBody>
          <a:bodyPr vert="horz" anchor="ctr" anchorCtr="0"/>
          <a:lstStyle>
            <a:lvl1pPr algn="l" eaLnBrk="1" latinLnBrk="0" hangingPunct="1">
              <a:defRPr kumimoji="0" sz="1400">
                <a:solidFill>
                  <a:schemeClr val="tx2"/>
                </a:solidFill>
              </a:defRPr>
            </a:lvl1pPr>
          </a:lstStyle>
          <a:p>
            <a:pPr fontAlgn="base">
              <a:spcBef>
                <a:spcPct val="0"/>
              </a:spcBef>
              <a:spcAft>
                <a:spcPct val="0"/>
              </a:spcAft>
            </a:pPr>
            <a:endParaRPr lang="en-AU">
              <a:solidFill>
                <a:srgbClr val="000000"/>
              </a:solidFill>
              <a:latin typeface="Tahoma" pitchFamily="34" charset="0"/>
              <a:cs typeface="Arial" charset="0"/>
            </a:endParaRPr>
          </a:p>
        </p:txBody>
      </p:sp>
      <p:sp>
        <p:nvSpPr>
          <p:cNvPr id="3" name="Footer Placeholder 2"/>
          <p:cNvSpPr>
            <a:spLocks noGrp="1"/>
          </p:cNvSpPr>
          <p:nvPr>
            <p:ph type="ftr" sz="quarter" idx="3"/>
          </p:nvPr>
        </p:nvSpPr>
        <p:spPr>
          <a:xfrm>
            <a:off x="660408" y="6248227"/>
            <a:ext cx="5872840" cy="365125"/>
          </a:xfrm>
          <a:prstGeom prst="rect">
            <a:avLst/>
          </a:prstGeom>
        </p:spPr>
        <p:txBody>
          <a:bodyPr vert="horz" anchor="ctr"/>
          <a:lstStyle>
            <a:lvl1pPr algn="r" eaLnBrk="1" latinLnBrk="0" hangingPunct="1">
              <a:defRPr kumimoji="0" sz="1400">
                <a:solidFill>
                  <a:schemeClr val="tx2"/>
                </a:solidFill>
              </a:defRPr>
            </a:lvl1pPr>
          </a:lstStyle>
          <a:p>
            <a:pPr fontAlgn="base">
              <a:spcBef>
                <a:spcPct val="0"/>
              </a:spcBef>
              <a:spcAft>
                <a:spcPct val="0"/>
              </a:spcAft>
            </a:pPr>
            <a:endParaRPr lang="en-AU">
              <a:solidFill>
                <a:srgbClr val="000000"/>
              </a:solidFill>
              <a:latin typeface="Tahoma" pitchFamily="34" charset="0"/>
              <a:cs typeface="Arial" charset="0"/>
            </a:endParaRPr>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base">
              <a:spcBef>
                <a:spcPct val="0"/>
              </a:spcBef>
              <a:spcAft>
                <a:spcPct val="0"/>
              </a:spcAft>
            </a:pPr>
            <a:fld id="{AFA7DFD2-ED45-48FA-BA19-803A60229C93}" type="slidenum">
              <a:rPr lang="en-AU" smtClean="0">
                <a:latin typeface="Tahoma" pitchFamily="34" charset="0"/>
                <a:cs typeface="Arial" charset="0"/>
              </a:rPr>
              <a:pPr fontAlgn="base">
                <a:spcBef>
                  <a:spcPct val="0"/>
                </a:spcBef>
                <a:spcAft>
                  <a:spcPct val="0"/>
                </a:spcAft>
              </a:pPr>
              <a:t>‹#›</a:t>
            </a:fld>
            <a:endParaRPr lang="en-AU">
              <a:latin typeface="Tahoma" pitchFamily="34" charset="0"/>
              <a:cs typeface="Arial" charset="0"/>
            </a:endParaRPr>
          </a:p>
        </p:txBody>
      </p:sp>
    </p:spTree>
    <p:extLst>
      <p:ext uri="{BB962C8B-B14F-4D97-AF65-F5344CB8AC3E}">
        <p14:creationId xmlns:p14="http://schemas.microsoft.com/office/powerpoint/2010/main" val="1120124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2882749"/>
          </a:xfrm>
        </p:spPr>
        <p:txBody>
          <a:bodyPr>
            <a:normAutofit/>
          </a:bodyPr>
          <a:lstStyle/>
          <a:p>
            <a:r>
              <a:rPr lang="en-AU" dirty="0" smtClean="0"/>
              <a:t>Year 10 History</a:t>
            </a:r>
            <a:br>
              <a:rPr lang="en-AU" dirty="0" smtClean="0"/>
            </a:br>
            <a:r>
              <a:rPr lang="en-AU" dirty="0" smtClean="0"/>
              <a:t>The Vietnam War</a:t>
            </a:r>
            <a:br>
              <a:rPr lang="en-AU" dirty="0" smtClean="0"/>
            </a:br>
            <a:r>
              <a:rPr lang="en-AU" dirty="0" smtClean="0"/>
              <a:t>Starter Sheets</a:t>
            </a:r>
            <a:br>
              <a:rPr lang="en-AU" dirty="0" smtClean="0"/>
            </a:br>
            <a:r>
              <a:rPr lang="en-AU" dirty="0" smtClean="0"/>
              <a:t>Readings</a:t>
            </a:r>
            <a:endParaRPr lang="en-AU" dirty="0"/>
          </a:p>
        </p:txBody>
      </p:sp>
    </p:spTree>
    <p:extLst>
      <p:ext uri="{BB962C8B-B14F-4D97-AF65-F5344CB8AC3E}">
        <p14:creationId xmlns:p14="http://schemas.microsoft.com/office/powerpoint/2010/main" val="335420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142878" y="-1132533"/>
            <a:ext cx="6858000" cy="9064020"/>
          </a:xfrm>
          <a:prstGeom prst="rect">
            <a:avLst/>
          </a:prstGeom>
        </p:spPr>
        <p:txBody>
          <a:bodyPr wrap="square">
            <a:spAutoFit/>
          </a:bodyPr>
          <a:lstStyle/>
          <a:p>
            <a:pPr eaLnBrk="0" fontAlgn="base" hangingPunct="0">
              <a:spcBef>
                <a:spcPct val="0"/>
              </a:spcBef>
              <a:spcAft>
                <a:spcPct val="0"/>
              </a:spcAft>
            </a:pPr>
            <a:r>
              <a:rPr lang="en-AU" sz="1100" b="1" dirty="0">
                <a:solidFill>
                  <a:prstClr val="black"/>
                </a:solidFill>
                <a:latin typeface="Arial" panose="020B0604020202020204" pitchFamily="34" charset="0"/>
                <a:cs typeface="Arial" panose="020B0604020202020204" pitchFamily="34" charset="0"/>
              </a:rPr>
              <a:t>Year </a:t>
            </a:r>
            <a:r>
              <a:rPr lang="en-AU" sz="1100" b="1" dirty="0">
                <a:solidFill>
                  <a:prstClr val="black"/>
                </a:solidFill>
                <a:latin typeface="Arial" pitchFamily="34" charset="0"/>
                <a:cs typeface="Arial" panose="020B0604020202020204" pitchFamily="34" charset="0"/>
              </a:rPr>
              <a:t>10 </a:t>
            </a:r>
            <a:r>
              <a:rPr lang="en-AU" sz="1100" b="1" dirty="0" err="1">
                <a:solidFill>
                  <a:prstClr val="black"/>
                </a:solidFill>
                <a:latin typeface="Arial" pitchFamily="34" charset="0"/>
                <a:cs typeface="Arial" panose="020B0604020202020204" pitchFamily="34" charset="0"/>
              </a:rPr>
              <a:t>Hist</a:t>
            </a:r>
            <a:r>
              <a:rPr lang="en-AU" sz="1100" b="1" dirty="0">
                <a:solidFill>
                  <a:prstClr val="black"/>
                </a:solidFill>
                <a:latin typeface="Arial" pitchFamily="34" charset="0"/>
                <a:cs typeface="Arial" panose="020B0604020202020204" pitchFamily="34" charset="0"/>
              </a:rPr>
              <a:t>: The Vietnam War Lesson </a:t>
            </a:r>
            <a:r>
              <a:rPr lang="en-AU" sz="1100" b="1" dirty="0">
                <a:solidFill>
                  <a:prstClr val="black"/>
                </a:solidFill>
                <a:latin typeface="Arial" pitchFamily="34" charset="0"/>
                <a:cs typeface="Arial" panose="020B0604020202020204" pitchFamily="34" charset="0"/>
              </a:rPr>
              <a:t>5 </a:t>
            </a:r>
            <a:r>
              <a:rPr lang="en-AU" sz="1100" b="1" dirty="0">
                <a:solidFill>
                  <a:prstClr val="black"/>
                </a:solidFill>
                <a:latin typeface="Arial" pitchFamily="34" charset="0"/>
                <a:cs typeface="Arial" panose="020B0604020202020204" pitchFamily="34" charset="0"/>
              </a:rPr>
              <a:t>Reading Activity</a:t>
            </a:r>
          </a:p>
          <a:p>
            <a:pPr eaLnBrk="0" fontAlgn="base" hangingPunct="0">
              <a:spcBef>
                <a:spcPct val="0"/>
              </a:spcBef>
              <a:spcAft>
                <a:spcPct val="0"/>
              </a:spcAft>
            </a:pPr>
            <a:endParaRPr lang="en-AU" sz="1100"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Write down the heading. ______________________________________________________________</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Number the paragraphs.</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Circle the metalanguage words : </a:t>
            </a:r>
            <a:endParaRPr lang="en-AU" sz="1100"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ea typeface="Times New Roman" pitchFamily="18" charset="0"/>
                <a:cs typeface="Arial" panose="020B0604020202020204" pitchFamily="34" charset="0"/>
              </a:rPr>
              <a:t>Write </a:t>
            </a:r>
            <a:r>
              <a:rPr lang="en-AU" sz="1100" dirty="0">
                <a:solidFill>
                  <a:prstClr val="black"/>
                </a:solidFill>
                <a:latin typeface="Arial" pitchFamily="34" charset="0"/>
                <a:ea typeface="Times New Roman" pitchFamily="18" charset="0"/>
                <a:cs typeface="Arial" panose="020B0604020202020204" pitchFamily="34" charset="0"/>
              </a:rPr>
              <a:t>down the words you don’t know the meaning of or find difficult  to spell.</a:t>
            </a:r>
          </a:p>
          <a:p>
            <a:pPr eaLnBrk="0" fontAlgn="base" hangingPunct="0">
              <a:spcBef>
                <a:spcPct val="0"/>
              </a:spcBef>
              <a:spcAft>
                <a:spcPct val="0"/>
              </a:spcAft>
            </a:pPr>
            <a:r>
              <a:rPr lang="en-AU" sz="1100" dirty="0">
                <a:solidFill>
                  <a:prstClr val="black"/>
                </a:solidFill>
                <a:latin typeface="Arial" pitchFamily="34" charset="0"/>
                <a:ea typeface="Times New Roman" pitchFamily="18" charset="0"/>
                <a:cs typeface="Arial" panose="020B0604020202020204" pitchFamily="34" charset="0"/>
              </a:rPr>
              <a:t>_____________________________________________________________________________________</a:t>
            </a:r>
          </a:p>
          <a:p>
            <a:pPr marL="228600" indent="-228600" eaLnBrk="0" fontAlgn="base" hangingPunct="0">
              <a:spcBef>
                <a:spcPct val="0"/>
              </a:spcBef>
              <a:spcAft>
                <a:spcPct val="0"/>
              </a:spcAft>
              <a:buFont typeface="+mj-lt"/>
              <a:buAutoNum type="arabicPeriod" startAt="5"/>
            </a:pPr>
            <a:r>
              <a:rPr lang="en-AU" sz="1100" dirty="0">
                <a:solidFill>
                  <a:prstClr val="black"/>
                </a:solidFill>
                <a:latin typeface="Arial" pitchFamily="34" charset="0"/>
                <a:ea typeface="Times New Roman" pitchFamily="18" charset="0"/>
                <a:cs typeface="Arial" panose="020B0604020202020204" pitchFamily="34" charset="0"/>
              </a:rPr>
              <a:t>Highlight 5 nouns. Highlight 5 verbs. Highlight 5 adjectives. Highlight 3 adverbs.</a:t>
            </a:r>
          </a:p>
          <a:p>
            <a:pPr marL="228600" indent="-228600" eaLnBrk="0" fontAlgn="base" hangingPunct="0">
              <a:spcBef>
                <a:spcPct val="0"/>
              </a:spcBef>
              <a:spcAft>
                <a:spcPct val="0"/>
              </a:spcAft>
              <a:buFont typeface="+mj-lt"/>
              <a:buAutoNum type="arabicPeriod" startAt="5"/>
            </a:pPr>
            <a:r>
              <a:rPr lang="en-AU" sz="1100" dirty="0">
                <a:solidFill>
                  <a:prstClr val="black"/>
                </a:solidFill>
                <a:latin typeface="Arial" pitchFamily="34" charset="0"/>
                <a:ea typeface="Times New Roman" pitchFamily="18" charset="0"/>
                <a:cs typeface="Arial" panose="020B0604020202020204" pitchFamily="34" charset="0"/>
              </a:rPr>
              <a:t>Write down 3 things you have learnt from reading this passage.</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endParaRPr lang="en-AU" sz="1100" dirty="0">
              <a:solidFill>
                <a:prstClr val="black"/>
              </a:solidFill>
              <a:latin typeface="Arial" pitchFamily="34" charset="0"/>
              <a:ea typeface="Times New Roman" pitchFamily="18" charset="0"/>
              <a:cs typeface="Arial" panose="020B0604020202020204" pitchFamily="34" charset="0"/>
            </a:endParaRPr>
          </a:p>
          <a:p>
            <a:endParaRPr lang="en-AU" sz="1100" b="1" dirty="0">
              <a:solidFill>
                <a:prstClr val="black"/>
              </a:solidFill>
              <a:latin typeface="Arial" panose="020B0604020202020204" pitchFamily="34" charset="0"/>
              <a:cs typeface="Arial" panose="020B0604020202020204" pitchFamily="34" charset="0"/>
            </a:endParaRPr>
          </a:p>
          <a:p>
            <a:r>
              <a:rPr lang="en-AU" sz="1100" b="1" dirty="0">
                <a:solidFill>
                  <a:prstClr val="black"/>
                </a:solidFill>
                <a:latin typeface="Arial" panose="020B0604020202020204" pitchFamily="34" charset="0"/>
                <a:cs typeface="Arial" panose="020B0604020202020204" pitchFamily="34" charset="0"/>
              </a:rPr>
              <a:t>How </a:t>
            </a:r>
            <a:r>
              <a:rPr lang="en-AU" sz="1100" b="1" dirty="0">
                <a:solidFill>
                  <a:prstClr val="black"/>
                </a:solidFill>
                <a:latin typeface="Arial" panose="020B0604020202020204" pitchFamily="34" charset="0"/>
                <a:cs typeface="Arial" panose="020B0604020202020204" pitchFamily="34" charset="0"/>
              </a:rPr>
              <a:t>did various groups respond to Australia's involvement in the Vietnam War</a:t>
            </a:r>
            <a:r>
              <a:rPr lang="en-AU" sz="1100" b="1" dirty="0">
                <a:solidFill>
                  <a:prstClr val="black"/>
                </a:solidFill>
                <a:latin typeface="Arial" panose="020B0604020202020204" pitchFamily="34" charset="0"/>
                <a:cs typeface="Arial" panose="020B0604020202020204" pitchFamily="34" charset="0"/>
              </a:rPr>
              <a:t>?</a:t>
            </a:r>
          </a:p>
          <a:p>
            <a:r>
              <a:rPr lang="en-AU" sz="1100" dirty="0">
                <a:solidFill>
                  <a:prstClr val="black"/>
                </a:solidFill>
                <a:latin typeface="Arial" panose="020B0604020202020204" pitchFamily="34" charset="0"/>
                <a:cs typeface="Arial" panose="020B0604020202020204" pitchFamily="34" charset="0"/>
              </a:rPr>
              <a:t>Differing views of Australia's involvement in the Vietnam War come from supporters of the war, conscientious objectors and from members of the moratorium movement</a:t>
            </a:r>
            <a:r>
              <a:rPr lang="en-AU" sz="1100" dirty="0">
                <a:solidFill>
                  <a:prstClr val="black"/>
                </a:solidFill>
                <a:latin typeface="Arial" panose="020B0604020202020204" pitchFamily="34" charset="0"/>
                <a:cs typeface="Arial" panose="020B0604020202020204" pitchFamily="34" charset="0"/>
              </a:rPr>
              <a:t>.</a:t>
            </a:r>
            <a:endParaRPr lang="en-AU" sz="1100" b="1"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Australia's involvement in the Vietnam War and the issue of conscription split the nation in the 1960s and early 1970s. However, it is important to remember that despite the high profile of antiwar protesters and the media coverage they were given, the majority of Australians supported the government over Vietnam. The same was true in the United States where President Nixon talked of a 'silent majority' of supporters. </a:t>
            </a:r>
            <a:r>
              <a:rPr lang="en-AU" sz="1100" dirty="0">
                <a:solidFill>
                  <a:prstClr val="black"/>
                </a:solidFill>
                <a:latin typeface="Arial" panose="020B0604020202020204" pitchFamily="34" charset="0"/>
                <a:cs typeface="Arial" panose="020B0604020202020204" pitchFamily="34" charset="0"/>
              </a:rPr>
              <a:t>However</a:t>
            </a:r>
            <a:r>
              <a:rPr lang="en-AU" sz="1100" dirty="0">
                <a:solidFill>
                  <a:prstClr val="black"/>
                </a:solidFill>
                <a:latin typeface="Arial" panose="020B0604020202020204" pitchFamily="34" charset="0"/>
                <a:cs typeface="Arial" panose="020B0604020202020204" pitchFamily="34" charset="0"/>
              </a:rPr>
              <a:t>, support for the war was far from  overwhelming.</a:t>
            </a:r>
          </a:p>
          <a:p>
            <a:r>
              <a:rPr lang="en-AU" sz="1100" dirty="0">
                <a:solidFill>
                  <a:prstClr val="black"/>
                </a:solidFill>
                <a:latin typeface="Arial" panose="020B0604020202020204" pitchFamily="34" charset="0"/>
                <a:cs typeface="Arial" panose="020B0604020202020204" pitchFamily="34" charset="0"/>
              </a:rPr>
              <a:t>During World War II the nation had been united in its fight against Japan and </a:t>
            </a:r>
            <a:r>
              <a:rPr lang="en-AU" sz="1100" dirty="0">
                <a:solidFill>
                  <a:prstClr val="black"/>
                </a:solidFill>
                <a:latin typeface="Arial" panose="020B0604020202020204" pitchFamily="34" charset="0"/>
                <a:cs typeface="Arial" panose="020B0604020202020204" pitchFamily="34" charset="0"/>
              </a:rPr>
              <a:t>Germany. The </a:t>
            </a:r>
            <a:r>
              <a:rPr lang="en-AU" sz="1100" dirty="0">
                <a:solidFill>
                  <a:prstClr val="black"/>
                </a:solidFill>
                <a:latin typeface="Arial" panose="020B0604020202020204" pitchFamily="34" charset="0"/>
                <a:cs typeface="Arial" panose="020B0604020202020204" pitchFamily="34" charset="0"/>
              </a:rPr>
              <a:t>justice of the cause for which Australia was fighting was never doubted. This was most definitely not the case over Vietnam. There were major doubts raised about the war and Australia's involvement in it right from the start</a:t>
            </a:r>
            <a:r>
              <a:rPr lang="en-AU" sz="1100" dirty="0">
                <a:solidFill>
                  <a:prstClr val="black"/>
                </a:solidFill>
                <a:latin typeface="Arial" panose="020B0604020202020204" pitchFamily="34" charset="0"/>
                <a:cs typeface="Arial" panose="020B0604020202020204" pitchFamily="34" charset="0"/>
              </a:rPr>
              <a:t>.</a:t>
            </a:r>
          </a:p>
          <a:p>
            <a:r>
              <a:rPr lang="en-AU" sz="1100" dirty="0">
                <a:solidFill>
                  <a:prstClr val="black"/>
                </a:solidFill>
                <a:latin typeface="Arial" panose="020B0604020202020204" pitchFamily="34" charset="0"/>
                <a:cs typeface="Arial" panose="020B0604020202020204" pitchFamily="34" charset="0"/>
              </a:rPr>
              <a:t>Among those who supported the war were: the Liberal and Country Parties, people who voted for these parties, the Returned Servicemen’s League (RSL), business and the media (at least early on), many in the Catholic Church and the DLP, those who believed an the ANZAC spirit and who had felt that the young should do their bit as they had done in WWII</a:t>
            </a:r>
          </a:p>
          <a:p>
            <a:r>
              <a:rPr lang="en-AU" sz="1100" dirty="0">
                <a:solidFill>
                  <a:prstClr val="black"/>
                </a:solidFill>
                <a:latin typeface="Arial" panose="020B0604020202020204" pitchFamily="34" charset="0"/>
                <a:cs typeface="Arial" panose="020B0604020202020204" pitchFamily="34" charset="0"/>
              </a:rPr>
              <a:t>However, support for the war was far from overwhelming. During World War II the nation had been united in its fight against Japan and Germany. The justice of the cause for which Australia was fighting was never doubted. This was most definitely not the case over Vietnam. There were major doubts raised about the war and Australia's involvement in it right from the start. </a:t>
            </a:r>
          </a:p>
          <a:p>
            <a:r>
              <a:rPr lang="en-AU" sz="1100" dirty="0">
                <a:solidFill>
                  <a:prstClr val="black"/>
                </a:solidFill>
                <a:latin typeface="Arial" panose="020B0604020202020204" pitchFamily="34" charset="0"/>
                <a:cs typeface="Arial" panose="020B0604020202020204" pitchFamily="34" charset="0"/>
              </a:rPr>
              <a:t>1) Compile </a:t>
            </a:r>
            <a:r>
              <a:rPr lang="en-AU" sz="1100" dirty="0">
                <a:solidFill>
                  <a:prstClr val="black"/>
                </a:solidFill>
                <a:latin typeface="Arial" panose="020B0604020202020204" pitchFamily="34" charset="0"/>
                <a:cs typeface="Arial" panose="020B0604020202020204" pitchFamily="34" charset="0"/>
              </a:rPr>
              <a:t>a list of those </a:t>
            </a:r>
            <a:r>
              <a:rPr lang="en-AU" sz="1100" dirty="0">
                <a:solidFill>
                  <a:prstClr val="black"/>
                </a:solidFill>
                <a:latin typeface="Arial" panose="020B0604020202020204" pitchFamily="34" charset="0"/>
                <a:cs typeface="Arial" panose="020B0604020202020204" pitchFamily="34" charset="0"/>
              </a:rPr>
              <a:t>who supported the Vietnam War</a:t>
            </a:r>
            <a:r>
              <a:rPr lang="en-AU" sz="1100" dirty="0">
                <a:solidFill>
                  <a:prstClr val="black"/>
                </a:solidFill>
                <a:latin typeface="Arial" panose="020B0604020202020204" pitchFamily="34" charset="0"/>
                <a:cs typeface="Arial" panose="020B0604020202020204" pitchFamily="34" charset="0"/>
              </a:rPr>
              <a:t>.______________________________________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100" b="1" dirty="0">
                <a:solidFill>
                  <a:prstClr val="black"/>
                </a:solidFill>
                <a:latin typeface="Arial" panose="020B0604020202020204" pitchFamily="34" charset="0"/>
                <a:cs typeface="Arial" panose="020B0604020202020204" pitchFamily="34" charset="0"/>
              </a:rPr>
              <a:t>Opposition to the Vietnam War</a:t>
            </a:r>
          </a:p>
          <a:p>
            <a:r>
              <a:rPr lang="en-AU" sz="1100" dirty="0">
                <a:solidFill>
                  <a:prstClr val="black"/>
                </a:solidFill>
                <a:latin typeface="Arial" panose="020B0604020202020204" pitchFamily="34" charset="0"/>
                <a:cs typeface="Arial" panose="020B0604020202020204" pitchFamily="34" charset="0"/>
              </a:rPr>
              <a:t>Opposition to the Vietnam War must be seen in the context of the 1960s. This was a period of great turmoil. Protest, particularly by younger people, was worldwide and was occurring in the United States, France and Britain as well as in Australia.</a:t>
            </a:r>
          </a:p>
          <a:p>
            <a:r>
              <a:rPr lang="en-AU" sz="1100" dirty="0">
                <a:solidFill>
                  <a:prstClr val="black"/>
                </a:solidFill>
                <a:latin typeface="Arial" panose="020B0604020202020204" pitchFamily="34" charset="0"/>
                <a:cs typeface="Arial" panose="020B0604020202020204" pitchFamily="34" charset="0"/>
              </a:rPr>
              <a:t>The younger generation was challenging long accepted ideas of political belief, the place of women in society, sexual morality and race. They were experimenting with drugs and listening to 'disgusting music'. Not all young people were part of this, but it is out of this environment that the anti-war movement grew</a:t>
            </a:r>
            <a:r>
              <a:rPr lang="en-AU" sz="1100" dirty="0">
                <a:solidFill>
                  <a:prstClr val="black"/>
                </a:solidFill>
                <a:latin typeface="Arial" panose="020B0604020202020204" pitchFamily="34" charset="0"/>
                <a:cs typeface="Arial" panose="020B0604020202020204" pitchFamily="34" charset="0"/>
              </a:rPr>
              <a:t>.</a:t>
            </a:r>
          </a:p>
          <a:p>
            <a:r>
              <a:rPr lang="en-AU" sz="1100" dirty="0">
                <a:solidFill>
                  <a:prstClr val="black"/>
                </a:solidFill>
                <a:latin typeface="Arial" panose="020B0604020202020204" pitchFamily="34" charset="0"/>
                <a:cs typeface="Arial" panose="020B0604020202020204" pitchFamily="34" charset="0"/>
              </a:rPr>
              <a:t>Questions</a:t>
            </a:r>
          </a:p>
          <a:p>
            <a:r>
              <a:rPr lang="en-AU" sz="1100" dirty="0">
                <a:solidFill>
                  <a:prstClr val="black"/>
                </a:solidFill>
                <a:latin typeface="Arial" panose="020B0604020202020204" pitchFamily="34" charset="0"/>
                <a:cs typeface="Arial" panose="020B0604020202020204" pitchFamily="34" charset="0"/>
              </a:rPr>
              <a:t>1)Where was protest occurring in the 1960s</a:t>
            </a:r>
            <a:r>
              <a:rPr lang="en-AU" sz="1100" dirty="0">
                <a:solidFill>
                  <a:prstClr val="black"/>
                </a:solidFill>
                <a:latin typeface="Arial" panose="020B0604020202020204" pitchFamily="34" charset="0"/>
                <a:cs typeface="Arial" panose="020B0604020202020204" pitchFamily="34" charset="0"/>
              </a:rPr>
              <a:t>? 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2)What </a:t>
            </a:r>
            <a:r>
              <a:rPr lang="en-AU" sz="1100" dirty="0">
                <a:solidFill>
                  <a:prstClr val="black"/>
                </a:solidFill>
                <a:latin typeface="Arial" panose="020B0604020202020204" pitchFamily="34" charset="0"/>
                <a:cs typeface="Arial" panose="020B0604020202020204" pitchFamily="34" charset="0"/>
              </a:rPr>
              <a:t>were some of the ideas challenged by the younger generation</a:t>
            </a:r>
            <a:r>
              <a:rPr lang="en-AU" sz="1100" dirty="0">
                <a:solidFill>
                  <a:prstClr val="black"/>
                </a:solidFill>
                <a:latin typeface="Arial" panose="020B0604020202020204" pitchFamily="34" charset="0"/>
                <a:cs typeface="Arial" panose="020B0604020202020204" pitchFamily="34" charset="0"/>
              </a:rPr>
              <a:t>? 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3)What forms of experimentation were the young undertaking</a:t>
            </a:r>
            <a:r>
              <a:rPr lang="en-AU" sz="1100" dirty="0">
                <a:solidFill>
                  <a:prstClr val="black"/>
                </a:solidFill>
                <a:latin typeface="Arial" panose="020B0604020202020204" pitchFamily="34" charset="0"/>
                <a:cs typeface="Arial" panose="020B0604020202020204" pitchFamily="34" charset="0"/>
              </a:rPr>
              <a:t>? 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4)How did the anti-war movement relate to the protest movement</a:t>
            </a:r>
            <a:r>
              <a:rPr lang="en-AU" sz="1100" dirty="0">
                <a:solidFill>
                  <a:prstClr val="black"/>
                </a:solidFill>
                <a:latin typeface="Arial" panose="020B0604020202020204" pitchFamily="34" charset="0"/>
                <a:cs typeface="Arial" panose="020B0604020202020204" pitchFamily="34" charset="0"/>
              </a:rPr>
              <a:t>? 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endParaRPr lang="en-AU" sz="1100" dirty="0">
              <a:solidFill>
                <a:prstClr val="black"/>
              </a:solidFill>
              <a:latin typeface="Arial" panose="020B0604020202020204" pitchFamily="34" charset="0"/>
              <a:cs typeface="Arial" panose="020B0604020202020204" pitchFamily="34" charset="0"/>
            </a:endParaRPr>
          </a:p>
          <a:p>
            <a:endParaRPr lang="en-AU"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4816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553739" y="-1435386"/>
            <a:ext cx="6845246" cy="9741128"/>
          </a:xfrm>
          <a:prstGeom prst="rect">
            <a:avLst/>
          </a:prstGeom>
        </p:spPr>
        <p:txBody>
          <a:bodyPr wrap="square">
            <a:spAutoFit/>
          </a:bodyPr>
          <a:lstStyle/>
          <a:p>
            <a:r>
              <a:rPr lang="en-AU" sz="1100" b="1" dirty="0">
                <a:solidFill>
                  <a:prstClr val="black"/>
                </a:solidFill>
                <a:latin typeface="Arial" panose="020B0604020202020204" pitchFamily="34" charset="0"/>
                <a:cs typeface="Arial" panose="020B0604020202020204" pitchFamily="34" charset="0"/>
              </a:rPr>
              <a:t>Opposition </a:t>
            </a:r>
            <a:r>
              <a:rPr lang="en-AU" sz="1100" b="1" dirty="0">
                <a:solidFill>
                  <a:prstClr val="black"/>
                </a:solidFill>
                <a:latin typeface="Arial" panose="020B0604020202020204" pitchFamily="34" charset="0"/>
                <a:cs typeface="Arial" panose="020B0604020202020204" pitchFamily="34" charset="0"/>
              </a:rPr>
              <a:t>to the war came from four main factors:</a:t>
            </a:r>
          </a:p>
          <a:p>
            <a:r>
              <a:rPr lang="en-AU" sz="1100" dirty="0">
                <a:solidFill>
                  <a:prstClr val="black"/>
                </a:solidFill>
                <a:latin typeface="Arial" panose="020B0604020202020204" pitchFamily="34" charset="0"/>
                <a:cs typeface="Arial" panose="020B0604020202020204" pitchFamily="34" charset="0"/>
              </a:rPr>
              <a:t>1 . Many people came to see the war as none of Australia's business: 'It's the Vietnamese people's war - let them fight it. It's a civil war between two different groups of Vietnamese. What's it got to do with us?'</a:t>
            </a:r>
          </a:p>
          <a:p>
            <a:r>
              <a:rPr lang="en-AU" sz="1100" dirty="0">
                <a:solidFill>
                  <a:prstClr val="black"/>
                </a:solidFill>
                <a:latin typeface="Arial" panose="020B0604020202020204" pitchFamily="34" charset="0"/>
                <a:cs typeface="Arial" panose="020B0604020202020204" pitchFamily="34" charset="0"/>
              </a:rPr>
              <a:t>2 From 1968 onwards, it appeared that the United States and its allies – including Australia - were clearly losing the war: 'Why carry on a futile war? They can't even stop the Vietcong getting into the American Embassy (January 1968) ..Why allow our boys to be killed for nothing? Let's get out and bring the boys back home.'</a:t>
            </a:r>
          </a:p>
          <a:p>
            <a:r>
              <a:rPr lang="en-AU" sz="1100" dirty="0">
                <a:solidFill>
                  <a:prstClr val="black"/>
                </a:solidFill>
                <a:latin typeface="Arial" panose="020B0604020202020204" pitchFamily="34" charset="0"/>
                <a:cs typeface="Arial" panose="020B0604020202020204" pitchFamily="34" charset="0"/>
              </a:rPr>
              <a:t>3 Vietnam has been called the first television war. Each night people were able to watch the horrors of the war in their lounge rooms.</a:t>
            </a:r>
          </a:p>
          <a:p>
            <a:r>
              <a:rPr lang="en-AU" sz="1100" dirty="0">
                <a:solidFill>
                  <a:prstClr val="black"/>
                </a:solidFill>
                <a:latin typeface="Arial" panose="020B0604020202020204" pitchFamily="34" charset="0"/>
                <a:cs typeface="Arial" panose="020B0604020202020204" pitchFamily="34" charset="0"/>
              </a:rPr>
              <a:t>Many people began to see the war as immoral: 'We're supposed to be the good guys but we're bombing villages, napalming innocent men, women and children. We're shooting bound suspects in the middle of the street. What's going on?'</a:t>
            </a:r>
          </a:p>
          <a:p>
            <a:r>
              <a:rPr lang="en-AU" sz="1100" dirty="0">
                <a:solidFill>
                  <a:prstClr val="black"/>
                </a:solidFill>
                <a:latin typeface="Arial" panose="020B0604020202020204" pitchFamily="34" charset="0"/>
                <a:cs typeface="Arial" panose="020B0604020202020204" pitchFamily="34" charset="0"/>
              </a:rPr>
              <a:t>4 In Australia opposition to the Vietnam War was very closely bound up with the issue of conscription: 'Why should our young boys be forced to fight in a country thousands of miles away from here and that has got nothing to do with us? The idea of the birthday lottery - a lottery of death – just stinks.' Conscription soon became the key issue of the anti-war movement. The development of the anti-war movement</a:t>
            </a:r>
          </a:p>
          <a:p>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Questions</a:t>
            </a:r>
          </a:p>
          <a:p>
            <a:r>
              <a:rPr lang="en-AU" sz="1100" dirty="0">
                <a:solidFill>
                  <a:prstClr val="black"/>
                </a:solidFill>
                <a:latin typeface="Arial" panose="020B0604020202020204" pitchFamily="34" charset="0"/>
                <a:cs typeface="Arial" panose="020B0604020202020204" pitchFamily="34" charset="0"/>
              </a:rPr>
              <a:t>a) Why did some people think that Vietnam was none of Australia’s business? </a:t>
            </a:r>
            <a:r>
              <a:rPr lang="en-AU" sz="1100" dirty="0">
                <a:solidFill>
                  <a:prstClr val="black"/>
                </a:solidFill>
                <a:latin typeface="Arial" panose="020B0604020202020204" pitchFamily="34" charset="0"/>
                <a:cs typeface="Arial" panose="020B0604020202020204" pitchFamily="34" charset="0"/>
              </a:rPr>
              <a:t>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b) Why did many think that the war was futile? </a:t>
            </a:r>
            <a:r>
              <a:rPr lang="en-AU" sz="1100" dirty="0">
                <a:solidFill>
                  <a:prstClr val="black"/>
                </a:solidFill>
                <a:latin typeface="Arial" panose="020B0604020202020204" pitchFamily="34" charset="0"/>
                <a:cs typeface="Arial" panose="020B0604020202020204" pitchFamily="34" charset="0"/>
              </a:rPr>
              <a:t>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_______________________________________________________________________________c</a:t>
            </a:r>
            <a:r>
              <a:rPr lang="en-AU" sz="1100" dirty="0">
                <a:solidFill>
                  <a:prstClr val="black"/>
                </a:solidFill>
                <a:latin typeface="Arial" panose="020B0604020202020204" pitchFamily="34" charset="0"/>
                <a:cs typeface="Arial" panose="020B0604020202020204" pitchFamily="34" charset="0"/>
              </a:rPr>
              <a:t>) What effect did television have on people’s attitudes towards the Vietnam War? Explain. </a:t>
            </a:r>
            <a:r>
              <a:rPr lang="en-AU" sz="1100" dirty="0">
                <a:solidFill>
                  <a:prstClr val="black"/>
                </a:solidFill>
                <a:latin typeface="Arial" panose="020B0604020202020204" pitchFamily="34" charset="0"/>
                <a:cs typeface="Arial" panose="020B0604020202020204" pitchFamily="34" charset="0"/>
              </a:rPr>
              <a:t>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The </a:t>
            </a:r>
            <a:r>
              <a:rPr lang="en-AU" sz="1100" dirty="0">
                <a:solidFill>
                  <a:prstClr val="black"/>
                </a:solidFill>
                <a:latin typeface="Arial" panose="020B0604020202020204" pitchFamily="34" charset="0"/>
                <a:cs typeface="Arial" panose="020B0604020202020204" pitchFamily="34" charset="0"/>
              </a:rPr>
              <a:t>anti-war movement in Australia went through three broad stages:</a:t>
            </a:r>
          </a:p>
          <a:p>
            <a:r>
              <a:rPr lang="en-AU" sz="1100" dirty="0">
                <a:solidFill>
                  <a:prstClr val="black"/>
                </a:solidFill>
                <a:latin typeface="Arial" panose="020B0604020202020204" pitchFamily="34" charset="0"/>
                <a:cs typeface="Arial" panose="020B0604020202020204" pitchFamily="34" charset="0"/>
              </a:rPr>
              <a:t>1 early peaceful and ineffectual protest</a:t>
            </a:r>
          </a:p>
          <a:p>
            <a:r>
              <a:rPr lang="en-AU" sz="1100" dirty="0">
                <a:solidFill>
                  <a:prstClr val="black"/>
                </a:solidFill>
                <a:latin typeface="Arial" panose="020B0604020202020204" pitchFamily="34" charset="0"/>
                <a:cs typeface="Arial" panose="020B0604020202020204" pitchFamily="34" charset="0"/>
              </a:rPr>
              <a:t>2 a short-lived militant and more violent phase</a:t>
            </a:r>
          </a:p>
          <a:p>
            <a:r>
              <a:rPr lang="en-AU" sz="1100" dirty="0">
                <a:solidFill>
                  <a:prstClr val="black"/>
                </a:solidFill>
                <a:latin typeface="Arial" panose="020B0604020202020204" pitchFamily="34" charset="0"/>
                <a:cs typeface="Arial" panose="020B0604020202020204" pitchFamily="34" charset="0"/>
              </a:rPr>
              <a:t>3 the nationwide, de centralised moratorium movement.</a:t>
            </a:r>
          </a:p>
          <a:p>
            <a:r>
              <a:rPr lang="en-AU" sz="1100" dirty="0">
                <a:solidFill>
                  <a:prstClr val="black"/>
                </a:solidFill>
                <a:latin typeface="Arial" panose="020B0604020202020204" pitchFamily="34" charset="0"/>
                <a:cs typeface="Arial" panose="020B0604020202020204" pitchFamily="34" charset="0"/>
              </a:rPr>
              <a:t>The first protests against the Vietnam War and then Australia's involvement were quiet, </a:t>
            </a:r>
            <a:r>
              <a:rPr lang="en-AU" sz="1100" dirty="0">
                <a:solidFill>
                  <a:prstClr val="black"/>
                </a:solidFill>
                <a:latin typeface="Arial" panose="020B0604020202020204" pitchFamily="34" charset="0"/>
                <a:cs typeface="Arial" panose="020B0604020202020204" pitchFamily="34" charset="0"/>
              </a:rPr>
              <a:t>peaceful affairs</a:t>
            </a:r>
            <a:r>
              <a:rPr lang="en-AU" sz="1100" dirty="0">
                <a:solidFill>
                  <a:prstClr val="black"/>
                </a:solidFill>
                <a:latin typeface="Arial" panose="020B0604020202020204" pitchFamily="34" charset="0"/>
                <a:cs typeface="Arial" panose="020B0604020202020204" pitchFamily="34" charset="0"/>
              </a:rPr>
              <a:t>:</a:t>
            </a:r>
          </a:p>
          <a:p>
            <a:r>
              <a:rPr lang="en-AU" sz="1100" dirty="0">
                <a:solidFill>
                  <a:prstClr val="black"/>
                </a:solidFill>
                <a:latin typeface="Arial" panose="020B0604020202020204" pitchFamily="34" charset="0"/>
                <a:cs typeface="Arial" panose="020B0604020202020204" pitchFamily="34" charset="0"/>
              </a:rPr>
              <a:t>• On Hiroshima Day (6 August) in 1964, 20000 people in Sydney marched against the war.</a:t>
            </a:r>
          </a:p>
          <a:p>
            <a:r>
              <a:rPr lang="en-AU" sz="1100" dirty="0">
                <a:solidFill>
                  <a:prstClr val="black"/>
                </a:solidFill>
                <a:latin typeface="Arial" panose="020B0604020202020204" pitchFamily="34" charset="0"/>
                <a:cs typeface="Arial" panose="020B0604020202020204" pitchFamily="34" charset="0"/>
              </a:rPr>
              <a:t>• In November 1964 a 'Youth Campaign Against Conscription' was established.</a:t>
            </a:r>
          </a:p>
          <a:p>
            <a:r>
              <a:rPr lang="en-AU" sz="1100" dirty="0">
                <a:solidFill>
                  <a:prstClr val="black"/>
                </a:solidFill>
                <a:latin typeface="Arial" panose="020B0604020202020204" pitchFamily="34" charset="0"/>
                <a:cs typeface="Arial" panose="020B0604020202020204" pitchFamily="34" charset="0"/>
              </a:rPr>
              <a:t>• In June 1965 a group of mothers established an organisation called 'Save our Sons'. Their aim was to prevent conscripts being sent to fight overseas.</a:t>
            </a:r>
          </a:p>
          <a:p>
            <a:r>
              <a:rPr lang="en-AU" sz="1100" dirty="0">
                <a:solidFill>
                  <a:prstClr val="black"/>
                </a:solidFill>
                <a:latin typeface="Arial" panose="020B0604020202020204" pitchFamily="34" charset="0"/>
                <a:cs typeface="Arial" panose="020B0604020202020204" pitchFamily="34" charset="0"/>
              </a:rPr>
              <a:t>• Throughout 1965 and 1966, various groups brought their protests to public notice with </a:t>
            </a:r>
            <a:r>
              <a:rPr lang="en-AU" sz="1100" dirty="0">
                <a:solidFill>
                  <a:prstClr val="black"/>
                </a:solidFill>
                <a:latin typeface="Arial" panose="020B0604020202020204" pitchFamily="34" charset="0"/>
                <a:cs typeface="Arial" panose="020B0604020202020204" pitchFamily="34" charset="0"/>
              </a:rPr>
              <a:t>all night </a:t>
            </a:r>
            <a:r>
              <a:rPr lang="en-AU" sz="1100" dirty="0">
                <a:solidFill>
                  <a:prstClr val="black"/>
                </a:solidFill>
                <a:latin typeface="Arial" panose="020B0604020202020204" pitchFamily="34" charset="0"/>
                <a:cs typeface="Arial" panose="020B0604020202020204" pitchFamily="34" charset="0"/>
              </a:rPr>
              <a:t>vigils, vocal demonstrations and the burning of registration cards.</a:t>
            </a:r>
          </a:p>
          <a:p>
            <a:r>
              <a:rPr lang="en-AU" sz="1100" dirty="0">
                <a:solidFill>
                  <a:prstClr val="black"/>
                </a:solidFill>
                <a:latin typeface="Arial" panose="020B0604020202020204" pitchFamily="34" charset="0"/>
                <a:cs typeface="Arial" panose="020B0604020202020204" pitchFamily="34" charset="0"/>
              </a:rPr>
              <a:t>The </a:t>
            </a:r>
            <a:r>
              <a:rPr lang="en-AU" sz="1100" dirty="0">
                <a:solidFill>
                  <a:prstClr val="black"/>
                </a:solidFill>
                <a:latin typeface="Arial" panose="020B0604020202020204" pitchFamily="34" charset="0"/>
                <a:cs typeface="Arial" panose="020B0604020202020204" pitchFamily="34" charset="0"/>
              </a:rPr>
              <a:t>anti-conscription case was helped by the case of schoolteacher Bill White</a:t>
            </a:r>
            <a:r>
              <a:rPr lang="en-AU" sz="1100" dirty="0">
                <a:solidFill>
                  <a:prstClr val="black"/>
                </a:solidFill>
                <a:latin typeface="Arial" panose="020B0604020202020204" pitchFamily="34" charset="0"/>
                <a:cs typeface="Arial" panose="020B0604020202020204" pitchFamily="34" charset="0"/>
              </a:rPr>
              <a:t>. Bill </a:t>
            </a:r>
            <a:r>
              <a:rPr lang="en-AU" sz="1100" dirty="0">
                <a:solidFill>
                  <a:prstClr val="black"/>
                </a:solidFill>
                <a:latin typeface="Arial" panose="020B0604020202020204" pitchFamily="34" charset="0"/>
                <a:cs typeface="Arial" panose="020B0604020202020204" pitchFamily="34" charset="0"/>
              </a:rPr>
              <a:t>White refused to accept </a:t>
            </a:r>
            <a:r>
              <a:rPr lang="en-AU" sz="1100" dirty="0">
                <a:solidFill>
                  <a:prstClr val="black"/>
                </a:solidFill>
                <a:latin typeface="Arial" panose="020B0604020202020204" pitchFamily="34" charset="0"/>
                <a:cs typeface="Arial" panose="020B0604020202020204" pitchFamily="34" charset="0"/>
              </a:rPr>
              <a:t>conscription. Unlike </a:t>
            </a:r>
            <a:r>
              <a:rPr lang="en-AU" sz="1100" dirty="0">
                <a:solidFill>
                  <a:prstClr val="black"/>
                </a:solidFill>
                <a:latin typeface="Arial" panose="020B0604020202020204" pitchFamily="34" charset="0"/>
                <a:cs typeface="Arial" panose="020B0604020202020204" pitchFamily="34" charset="0"/>
              </a:rPr>
              <a:t>many of the 'long-haired; unclean students' who were opposing the war, Bill White was obviously a clean-cut, sincere, old-fashioned Australian boy</a:t>
            </a:r>
            <a:r>
              <a:rPr lang="en-AU" sz="1100" dirty="0">
                <a:solidFill>
                  <a:prstClr val="black"/>
                </a:solidFill>
                <a:latin typeface="Arial" panose="020B0604020202020204" pitchFamily="34" charset="0"/>
                <a:cs typeface="Arial" panose="020B0604020202020204" pitchFamily="34" charset="0"/>
              </a:rPr>
              <a:t>. His </a:t>
            </a:r>
            <a:r>
              <a:rPr lang="en-AU" sz="1100" dirty="0">
                <a:solidFill>
                  <a:prstClr val="black"/>
                </a:solidFill>
                <a:latin typeface="Arial" panose="020B0604020202020204" pitchFamily="34" charset="0"/>
                <a:cs typeface="Arial" panose="020B0604020202020204" pitchFamily="34" charset="0"/>
              </a:rPr>
              <a:t>moral stand and his willingness to risk prison brought the issue of conscription to national attention</a:t>
            </a:r>
            <a:r>
              <a:rPr lang="en-AU" sz="1100" dirty="0">
                <a:solidFill>
                  <a:prstClr val="black"/>
                </a:solidFill>
                <a:latin typeface="Arial" panose="020B0604020202020204" pitchFamily="34" charset="0"/>
                <a:cs typeface="Arial" panose="020B0604020202020204" pitchFamily="34" charset="0"/>
              </a:rPr>
              <a:t>.</a:t>
            </a:r>
          </a:p>
          <a:p>
            <a:r>
              <a:rPr lang="en-AU" sz="1100" dirty="0">
                <a:solidFill>
                  <a:prstClr val="black"/>
                </a:solidFill>
                <a:latin typeface="Arial" panose="020B0604020202020204" pitchFamily="34" charset="0"/>
                <a:cs typeface="Arial" panose="020B0604020202020204" pitchFamily="34" charset="0"/>
              </a:rPr>
              <a:t>Questions</a:t>
            </a:r>
          </a:p>
          <a:p>
            <a:pPr marL="228600" indent="-228600">
              <a:buFontTx/>
              <a:buAutoNum type="alphaLcParenR"/>
            </a:pPr>
            <a:r>
              <a:rPr lang="en-AU" sz="1100" dirty="0">
                <a:solidFill>
                  <a:prstClr val="black"/>
                </a:solidFill>
                <a:latin typeface="Arial" panose="020B0604020202020204" pitchFamily="34" charset="0"/>
                <a:cs typeface="Arial" panose="020B0604020202020204" pitchFamily="34" charset="0"/>
              </a:rPr>
              <a:t>What </a:t>
            </a:r>
            <a:r>
              <a:rPr lang="en-AU" sz="1100" dirty="0">
                <a:solidFill>
                  <a:prstClr val="black"/>
                </a:solidFill>
                <a:latin typeface="Arial" panose="020B0604020202020204" pitchFamily="34" charset="0"/>
                <a:cs typeface="Arial" panose="020B0604020202020204" pitchFamily="34" charset="0"/>
              </a:rPr>
              <a:t>happened on Hiroshima Day 1964</a:t>
            </a:r>
            <a:r>
              <a:rPr lang="en-AU" sz="1100" dirty="0">
                <a:solidFill>
                  <a:prstClr val="black"/>
                </a:solidFill>
                <a:latin typeface="Arial" panose="020B0604020202020204" pitchFamily="34" charset="0"/>
                <a:cs typeface="Arial" panose="020B0604020202020204" pitchFamily="34" charset="0"/>
              </a:rPr>
              <a:t>?_________________________________________________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b) What was established in November 1964</a:t>
            </a:r>
            <a:r>
              <a:rPr lang="en-AU" sz="1100" dirty="0">
                <a:solidFill>
                  <a:prstClr val="black"/>
                </a:solidFill>
                <a:latin typeface="Arial" panose="020B0604020202020204" pitchFamily="34" charset="0"/>
                <a:cs typeface="Arial" panose="020B0604020202020204" pitchFamily="34" charset="0"/>
              </a:rPr>
              <a:t>?_________________________________________________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c) When was “Save Our Sons” formed and what was it</a:t>
            </a:r>
            <a:r>
              <a:rPr lang="en-AU" sz="1100" dirty="0">
                <a:solidFill>
                  <a:prstClr val="black"/>
                </a:solidFill>
                <a:latin typeface="Arial" panose="020B0604020202020204" pitchFamily="34" charset="0"/>
                <a:cs typeface="Arial" panose="020B0604020202020204" pitchFamily="34" charset="0"/>
              </a:rPr>
              <a:t>? 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d) Outline some of the activities of the protest groups in 1965 and 1966</a:t>
            </a:r>
            <a:r>
              <a:rPr lang="en-AU" sz="1100" dirty="0">
                <a:solidFill>
                  <a:prstClr val="black"/>
                </a:solidFill>
                <a:latin typeface="Arial" panose="020B0604020202020204" pitchFamily="34" charset="0"/>
                <a:cs typeface="Arial" panose="020B0604020202020204" pitchFamily="34" charset="0"/>
              </a:rPr>
              <a:t>. 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e) Who was Bill White</a:t>
            </a:r>
            <a:r>
              <a:rPr lang="en-AU" sz="1100" dirty="0">
                <a:solidFill>
                  <a:prstClr val="black"/>
                </a:solidFill>
                <a:latin typeface="Arial" panose="020B0604020202020204" pitchFamily="34" charset="0"/>
                <a:cs typeface="Arial" panose="020B0604020202020204" pitchFamily="34" charset="0"/>
              </a:rPr>
              <a:t>? 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f) Why did Bill White have a big impact on the conscription issue</a:t>
            </a:r>
            <a:r>
              <a:rPr lang="en-AU" sz="1100" dirty="0">
                <a:solidFill>
                  <a:prstClr val="black"/>
                </a:solidFill>
                <a:latin typeface="Arial" panose="020B0604020202020204" pitchFamily="34" charset="0"/>
                <a:cs typeface="Arial" panose="020B0604020202020204" pitchFamily="34" charset="0"/>
              </a:rPr>
              <a:t>? 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endParaRPr lang="en-AU" sz="1100" dirty="0">
              <a:solidFill>
                <a:prstClr val="black"/>
              </a:solidFill>
              <a:latin typeface="Arial" panose="020B0604020202020204" pitchFamily="34" charset="0"/>
              <a:cs typeface="Arial" panose="020B0604020202020204" pitchFamily="34" charset="0"/>
            </a:endParaRPr>
          </a:p>
          <a:p>
            <a:endParaRPr lang="en-AU"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9755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542600" y="-1517578"/>
            <a:ext cx="6840760" cy="9910405"/>
          </a:xfrm>
          <a:prstGeom prst="rect">
            <a:avLst/>
          </a:prstGeom>
        </p:spPr>
        <p:txBody>
          <a:bodyPr wrap="square">
            <a:spAutoFit/>
          </a:bodyPr>
          <a:lstStyle/>
          <a:p>
            <a:r>
              <a:rPr lang="en-AU" sz="1100" b="1" dirty="0">
                <a:solidFill>
                  <a:prstClr val="black"/>
                </a:solidFill>
                <a:latin typeface="Arial" panose="020B0604020202020204" pitchFamily="34" charset="0"/>
                <a:cs typeface="Arial" panose="020B0604020202020204" pitchFamily="34" charset="0"/>
              </a:rPr>
              <a:t>Increased Tensions</a:t>
            </a:r>
          </a:p>
          <a:p>
            <a:r>
              <a:rPr lang="en-AU" sz="1100" dirty="0">
                <a:solidFill>
                  <a:prstClr val="black"/>
                </a:solidFill>
                <a:latin typeface="Arial" panose="020B0604020202020204" pitchFamily="34" charset="0"/>
                <a:cs typeface="Arial" panose="020B0604020202020204" pitchFamily="34" charset="0"/>
              </a:rPr>
              <a:t>By the mid -1960s, protest against the war became more radical, that is, the protests were louder. They were becoming more militant. Violence was becoming a feature of anti-war protests. </a:t>
            </a:r>
          </a:p>
          <a:p>
            <a:r>
              <a:rPr lang="en-AU" sz="1100" dirty="0">
                <a:solidFill>
                  <a:prstClr val="black"/>
                </a:solidFill>
                <a:latin typeface="Arial" panose="020B0604020202020204" pitchFamily="34" charset="0"/>
                <a:cs typeface="Arial" panose="020B0604020202020204" pitchFamily="34" charset="0"/>
              </a:rPr>
              <a:t>US President Johnson's visit, though well </a:t>
            </a:r>
            <a:r>
              <a:rPr lang="en-AU" sz="1100" dirty="0">
                <a:solidFill>
                  <a:prstClr val="black"/>
                </a:solidFill>
                <a:latin typeface="Arial" panose="020B0604020202020204" pitchFamily="34" charset="0"/>
                <a:cs typeface="Arial" panose="020B0604020202020204" pitchFamily="34" charset="0"/>
              </a:rPr>
              <a:t>received</a:t>
            </a:r>
            <a:r>
              <a:rPr lang="en-AU" sz="1100" dirty="0">
                <a:solidFill>
                  <a:prstClr val="black"/>
                </a:solidFill>
                <a:latin typeface="Arial" panose="020B0604020202020204" pitchFamily="34" charset="0"/>
                <a:cs typeface="Arial" panose="020B0604020202020204" pitchFamily="34" charset="0"/>
              </a:rPr>
              <a:t>, was also a time of violent protest. Missiles were thrown at his car, protesters lay on the road to stop his car. NSW Premier </a:t>
            </a:r>
            <a:r>
              <a:rPr lang="en-AU" sz="1100" dirty="0" err="1">
                <a:solidFill>
                  <a:prstClr val="black"/>
                </a:solidFill>
                <a:latin typeface="Arial" panose="020B0604020202020204" pitchFamily="34" charset="0"/>
                <a:cs typeface="Arial" panose="020B0604020202020204" pitchFamily="34" charset="0"/>
              </a:rPr>
              <a:t>Askin's</a:t>
            </a:r>
            <a:r>
              <a:rPr lang="en-AU" sz="1100" dirty="0">
                <a:solidFill>
                  <a:prstClr val="black"/>
                </a:solidFill>
                <a:latin typeface="Arial" panose="020B0604020202020204" pitchFamily="34" charset="0"/>
                <a:cs typeface="Arial" panose="020B0604020202020204" pitchFamily="34" charset="0"/>
              </a:rPr>
              <a:t> comment about these protesters was 'Run the bastards over'. </a:t>
            </a:r>
            <a:r>
              <a:rPr lang="en-AU" sz="1100" dirty="0">
                <a:solidFill>
                  <a:prstClr val="black"/>
                </a:solidFill>
                <a:latin typeface="Arial" panose="020B0604020202020204" pitchFamily="34" charset="0"/>
                <a:cs typeface="Arial" panose="020B0604020202020204" pitchFamily="34" charset="0"/>
              </a:rPr>
              <a:t> The </a:t>
            </a:r>
            <a:r>
              <a:rPr lang="en-AU" sz="1100" dirty="0">
                <a:solidFill>
                  <a:prstClr val="black"/>
                </a:solidFill>
                <a:latin typeface="Arial" panose="020B0604020202020204" pitchFamily="34" charset="0"/>
                <a:cs typeface="Arial" panose="020B0604020202020204" pitchFamily="34" charset="0"/>
              </a:rPr>
              <a:t>police reaction to increased protests was often violent and this led to more violence on the part of the protesters. There were sit-ins and windows of offices connected to the United States were smashed. </a:t>
            </a:r>
            <a:r>
              <a:rPr lang="en-AU" sz="1100" dirty="0">
                <a:solidFill>
                  <a:prstClr val="black"/>
                </a:solidFill>
                <a:latin typeface="Arial" panose="020B0604020202020204" pitchFamily="34" charset="0"/>
                <a:cs typeface="Arial" panose="020B0604020202020204" pitchFamily="34" charset="0"/>
              </a:rPr>
              <a:t> Some </a:t>
            </a:r>
            <a:r>
              <a:rPr lang="en-AU" sz="1100" dirty="0">
                <a:solidFill>
                  <a:prstClr val="black"/>
                </a:solidFill>
                <a:latin typeface="Arial" panose="020B0604020202020204" pitchFamily="34" charset="0"/>
                <a:cs typeface="Arial" panose="020B0604020202020204" pitchFamily="34" charset="0"/>
              </a:rPr>
              <a:t>university clubs even began collecting money to aid North Vietnam! </a:t>
            </a:r>
          </a:p>
          <a:p>
            <a:r>
              <a:rPr lang="en-AU" sz="1100" dirty="0">
                <a:solidFill>
                  <a:prstClr val="black"/>
                </a:solidFill>
                <a:latin typeface="Arial" panose="020B0604020202020204" pitchFamily="34" charset="0"/>
                <a:cs typeface="Arial" panose="020B0604020202020204" pitchFamily="34" charset="0"/>
              </a:rPr>
              <a:t>Questions</a:t>
            </a:r>
          </a:p>
          <a:p>
            <a:pPr marL="228600" indent="-228600">
              <a:buFontTx/>
              <a:buAutoNum type="arabicParenR"/>
            </a:pPr>
            <a:r>
              <a:rPr lang="en-AU" sz="1100" dirty="0">
                <a:solidFill>
                  <a:prstClr val="black"/>
                </a:solidFill>
                <a:latin typeface="Arial" panose="020B0604020202020204" pitchFamily="34" charset="0"/>
                <a:cs typeface="Arial" panose="020B0604020202020204" pitchFamily="34" charset="0"/>
              </a:rPr>
              <a:t>How </a:t>
            </a:r>
            <a:r>
              <a:rPr lang="en-AU" sz="1100" dirty="0">
                <a:solidFill>
                  <a:prstClr val="black"/>
                </a:solidFill>
                <a:latin typeface="Arial" panose="020B0604020202020204" pitchFamily="34" charset="0"/>
                <a:cs typeface="Arial" panose="020B0604020202020204" pitchFamily="34" charset="0"/>
              </a:rPr>
              <a:t>did protests change in the mid-1960s</a:t>
            </a:r>
            <a:r>
              <a:rPr lang="en-AU" sz="1100" dirty="0">
                <a:solidFill>
                  <a:prstClr val="black"/>
                </a:solidFill>
                <a:latin typeface="Arial" panose="020B0604020202020204" pitchFamily="34" charset="0"/>
                <a:cs typeface="Arial" panose="020B0604020202020204" pitchFamily="34" charset="0"/>
              </a:rPr>
              <a:t>? 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2) Describe the mixed reactions to President Johnson’s visit</a:t>
            </a:r>
            <a:r>
              <a:rPr lang="en-AU" sz="1100" dirty="0">
                <a:solidFill>
                  <a:prstClr val="black"/>
                </a:solidFill>
                <a:latin typeface="Arial" panose="020B0604020202020204" pitchFamily="34" charset="0"/>
                <a:cs typeface="Arial" panose="020B0604020202020204" pitchFamily="34" charset="0"/>
              </a:rPr>
              <a:t>. 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3) How did police react to increased protests</a:t>
            </a:r>
            <a:r>
              <a:rPr lang="en-AU" sz="1100" dirty="0">
                <a:solidFill>
                  <a:prstClr val="black"/>
                </a:solidFill>
                <a:latin typeface="Arial" panose="020B0604020202020204" pitchFamily="34" charset="0"/>
                <a:cs typeface="Arial" panose="020B0604020202020204" pitchFamily="34" charset="0"/>
              </a:rPr>
              <a:t>? 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4) List two ways in which protesters showed their opposition to the Vietnam War</a:t>
            </a:r>
            <a:r>
              <a:rPr lang="en-AU" sz="1100" dirty="0">
                <a:solidFill>
                  <a:prstClr val="black"/>
                </a:solidFill>
                <a:latin typeface="Arial" panose="020B0604020202020204" pitchFamily="34" charset="0"/>
                <a:cs typeface="Arial" panose="020B0604020202020204" pitchFamily="34" charset="0"/>
              </a:rPr>
              <a:t>. 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                </a:t>
            </a:r>
          </a:p>
          <a:p>
            <a:r>
              <a:rPr lang="en-AU" sz="1100" dirty="0">
                <a:solidFill>
                  <a:prstClr val="black"/>
                </a:solidFill>
                <a:latin typeface="Arial" panose="020B0604020202020204" pitchFamily="34" charset="0"/>
                <a:cs typeface="Arial" panose="020B0604020202020204" pitchFamily="34" charset="0"/>
              </a:rPr>
              <a:t>1968 saw the appearance of the militant Draft Resistance Union. Other anti-war groups </a:t>
            </a:r>
            <a:r>
              <a:rPr lang="en-AU" sz="1100" dirty="0">
                <a:solidFill>
                  <a:prstClr val="black"/>
                </a:solidFill>
                <a:latin typeface="Arial" panose="020B0604020202020204" pitchFamily="34" charset="0"/>
                <a:cs typeface="Arial" panose="020B0604020202020204" pitchFamily="34" charset="0"/>
              </a:rPr>
              <a:t>appeared</a:t>
            </a:r>
            <a:r>
              <a:rPr lang="en-AU" sz="1100" dirty="0">
                <a:solidFill>
                  <a:prstClr val="black"/>
                </a:solidFill>
                <a:latin typeface="Arial" panose="020B0604020202020204" pitchFamily="34" charset="0"/>
                <a:cs typeface="Arial" panose="020B0604020202020204" pitchFamily="34" charset="0"/>
              </a:rPr>
              <a:t>, including Students for a Democratic Society. Militant student leaders like Albert Langer made headlines. </a:t>
            </a:r>
            <a:r>
              <a:rPr lang="en-AU" sz="1100" dirty="0">
                <a:solidFill>
                  <a:prstClr val="black"/>
                </a:solidFill>
                <a:latin typeface="Arial" panose="020B0604020202020204" pitchFamily="34" charset="0"/>
                <a:cs typeface="Arial" panose="020B0604020202020204" pitchFamily="34" charset="0"/>
              </a:rPr>
              <a:t>In </a:t>
            </a:r>
            <a:r>
              <a:rPr lang="en-AU" sz="1100" dirty="0">
                <a:solidFill>
                  <a:prstClr val="black"/>
                </a:solidFill>
                <a:latin typeface="Arial" panose="020B0604020202020204" pitchFamily="34" charset="0"/>
                <a:cs typeface="Arial" panose="020B0604020202020204" pitchFamily="34" charset="0"/>
              </a:rPr>
              <a:t>July 1968 militant students marched on the American Embassy. </a:t>
            </a:r>
            <a:r>
              <a:rPr lang="en-AU" sz="1100" dirty="0">
                <a:solidFill>
                  <a:prstClr val="black"/>
                </a:solidFill>
                <a:latin typeface="Arial" panose="020B0604020202020204" pitchFamily="34" charset="0"/>
                <a:cs typeface="Arial" panose="020B0604020202020204" pitchFamily="34" charset="0"/>
              </a:rPr>
              <a:t>However</a:t>
            </a:r>
            <a:r>
              <a:rPr lang="en-AU" sz="1100" dirty="0">
                <a:solidFill>
                  <a:prstClr val="black"/>
                </a:solidFill>
                <a:latin typeface="Arial" panose="020B0604020202020204" pitchFamily="34" charset="0"/>
                <a:cs typeface="Arial" panose="020B0604020202020204" pitchFamily="34" charset="0"/>
              </a:rPr>
              <a:t>, the violence of the protesters actually weakened the anti-war movement. Although many average Australians had doubts about the war, they were put off by the violence and obscenities of the largely student protesters. </a:t>
            </a:r>
            <a:r>
              <a:rPr lang="en-AU" sz="1100" dirty="0">
                <a:solidFill>
                  <a:prstClr val="black"/>
                </a:solidFill>
                <a:latin typeface="Arial" panose="020B0604020202020204" pitchFamily="34" charset="0"/>
                <a:cs typeface="Arial" panose="020B0604020202020204" pitchFamily="34" charset="0"/>
              </a:rPr>
              <a:t>The </a:t>
            </a:r>
            <a:r>
              <a:rPr lang="en-AU" sz="1100" dirty="0">
                <a:solidFill>
                  <a:prstClr val="black"/>
                </a:solidFill>
                <a:latin typeface="Arial" panose="020B0604020202020204" pitchFamily="34" charset="0"/>
                <a:cs typeface="Arial" panose="020B0604020202020204" pitchFamily="34" charset="0"/>
              </a:rPr>
              <a:t>anti-war movement needed to present the issues in moderate terms that ordinary people across Australia could relate to. </a:t>
            </a:r>
            <a:r>
              <a:rPr lang="en-AU" sz="1100" dirty="0">
                <a:solidFill>
                  <a:prstClr val="black"/>
                </a:solidFill>
                <a:latin typeface="Arial" panose="020B0604020202020204" pitchFamily="34" charset="0"/>
                <a:cs typeface="Arial" panose="020B0604020202020204" pitchFamily="34" charset="0"/>
              </a:rPr>
              <a:t>It </a:t>
            </a:r>
            <a:r>
              <a:rPr lang="en-AU" sz="1100" dirty="0">
                <a:solidFill>
                  <a:prstClr val="black"/>
                </a:solidFill>
                <a:latin typeface="Arial" panose="020B0604020202020204" pitchFamily="34" charset="0"/>
                <a:cs typeface="Arial" panose="020B0604020202020204" pitchFamily="34" charset="0"/>
              </a:rPr>
              <a:t>needed to be taken out of the hands of the 'ratbag militants' and organised by average people at a local level. </a:t>
            </a:r>
          </a:p>
          <a:p>
            <a:r>
              <a:rPr lang="en-AU" sz="1100" dirty="0">
                <a:solidFill>
                  <a:prstClr val="black"/>
                </a:solidFill>
                <a:latin typeface="Arial" panose="020B0604020202020204" pitchFamily="34" charset="0"/>
                <a:cs typeface="Arial" panose="020B0604020202020204" pitchFamily="34" charset="0"/>
              </a:rPr>
              <a:t>Questions</a:t>
            </a:r>
          </a:p>
          <a:p>
            <a:pPr marL="228600" indent="-228600">
              <a:buFontTx/>
              <a:buAutoNum type="arabicParenR"/>
            </a:pPr>
            <a:r>
              <a:rPr lang="en-AU" sz="1100" dirty="0">
                <a:solidFill>
                  <a:prstClr val="black"/>
                </a:solidFill>
                <a:latin typeface="Arial" panose="020B0604020202020204" pitchFamily="34" charset="0"/>
                <a:cs typeface="Arial" panose="020B0604020202020204" pitchFamily="34" charset="0"/>
              </a:rPr>
              <a:t>List </a:t>
            </a:r>
            <a:r>
              <a:rPr lang="en-AU" sz="1100" dirty="0">
                <a:solidFill>
                  <a:prstClr val="black"/>
                </a:solidFill>
                <a:latin typeface="Arial" panose="020B0604020202020204" pitchFamily="34" charset="0"/>
                <a:cs typeface="Arial" panose="020B0604020202020204" pitchFamily="34" charset="0"/>
              </a:rPr>
              <a:t>two protest groups that emerged in the late 1960s</a:t>
            </a:r>
            <a:r>
              <a:rPr lang="en-AU" sz="1100" dirty="0">
                <a:solidFill>
                  <a:prstClr val="black"/>
                </a:solidFill>
                <a:latin typeface="Arial" panose="020B0604020202020204" pitchFamily="34" charset="0"/>
                <a:cs typeface="Arial" panose="020B0604020202020204" pitchFamily="34" charset="0"/>
              </a:rPr>
              <a:t>. 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2) Did the various protest groups gain public support? Explain</a:t>
            </a:r>
            <a:r>
              <a:rPr lang="en-AU" sz="1100" dirty="0">
                <a:solidFill>
                  <a:prstClr val="black"/>
                </a:solidFill>
                <a:latin typeface="Arial" panose="020B0604020202020204" pitchFamily="34" charset="0"/>
                <a:cs typeface="Arial" panose="020B0604020202020204" pitchFamily="34" charset="0"/>
              </a:rPr>
              <a:t>. 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3) What did the anti-war movement need to do to impress ordinary people</a:t>
            </a:r>
            <a:r>
              <a:rPr lang="en-AU" sz="1100" dirty="0">
                <a:solidFill>
                  <a:prstClr val="black"/>
                </a:solidFill>
                <a:latin typeface="Arial" panose="020B0604020202020204" pitchFamily="34" charset="0"/>
                <a:cs typeface="Arial" panose="020B0604020202020204" pitchFamily="34" charset="0"/>
              </a:rPr>
              <a:t>? 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 </a:t>
            </a:r>
          </a:p>
          <a:p>
            <a:r>
              <a:rPr lang="en-AU" sz="1100" b="1" dirty="0">
                <a:solidFill>
                  <a:prstClr val="black"/>
                </a:solidFill>
                <a:latin typeface="Arial" panose="020B0604020202020204" pitchFamily="34" charset="0"/>
                <a:cs typeface="Arial" panose="020B0604020202020204" pitchFamily="34" charset="0"/>
              </a:rPr>
              <a:t>The moratorium movement </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This is where the moratorium movement came in. The idea of the moratorium was that, at a designated time, everybody would stop work and march for peace. The protests were to be </a:t>
            </a:r>
            <a:r>
              <a:rPr lang="en-AU" sz="1100" dirty="0">
                <a:solidFill>
                  <a:prstClr val="black"/>
                </a:solidFill>
                <a:latin typeface="Arial" panose="020B0604020202020204" pitchFamily="34" charset="0"/>
                <a:cs typeface="Arial" panose="020B0604020202020204" pitchFamily="34" charset="0"/>
              </a:rPr>
              <a:t>organised </a:t>
            </a:r>
            <a:r>
              <a:rPr lang="en-AU" sz="1100" dirty="0">
                <a:solidFill>
                  <a:prstClr val="black"/>
                </a:solidFill>
                <a:latin typeface="Arial" panose="020B0604020202020204" pitchFamily="34" charset="0"/>
                <a:cs typeface="Arial" panose="020B0604020202020204" pitchFamily="34" charset="0"/>
              </a:rPr>
              <a:t>at a local suburban level by local people known to their communities. This method had been very effective in the United States in 1969 and 1970. </a:t>
            </a:r>
          </a:p>
          <a:p>
            <a:r>
              <a:rPr lang="en-AU" sz="1100" dirty="0">
                <a:solidFill>
                  <a:prstClr val="black"/>
                </a:solidFill>
                <a:latin typeface="Arial" panose="020B0604020202020204" pitchFamily="34" charset="0"/>
                <a:cs typeface="Arial" panose="020B0604020202020204" pitchFamily="34" charset="0"/>
              </a:rPr>
              <a:t>The moratorium called for: </a:t>
            </a:r>
          </a:p>
          <a:p>
            <a:r>
              <a:rPr lang="en-AU" sz="1100" dirty="0">
                <a:solidFill>
                  <a:prstClr val="black"/>
                </a:solidFill>
                <a:latin typeface="Arial" panose="020B0604020202020204" pitchFamily="34" charset="0"/>
                <a:cs typeface="Arial" panose="020B0604020202020204" pitchFamily="34" charset="0"/>
              </a:rPr>
              <a:t> the withdrawal of all Australian troops from Vietnam </a:t>
            </a:r>
          </a:p>
          <a:p>
            <a:r>
              <a:rPr lang="en-AU" sz="1100" dirty="0">
                <a:solidFill>
                  <a:prstClr val="black"/>
                </a:solidFill>
                <a:latin typeface="Arial" panose="020B0604020202020204" pitchFamily="34" charset="0"/>
                <a:cs typeface="Arial" panose="020B0604020202020204" pitchFamily="34" charset="0"/>
              </a:rPr>
              <a:t> an immediate end to conscription. </a:t>
            </a:r>
          </a:p>
          <a:p>
            <a:r>
              <a:rPr lang="en-AU" sz="1100" dirty="0">
                <a:solidFill>
                  <a:prstClr val="black"/>
                </a:solidFill>
                <a:latin typeface="Arial" panose="020B0604020202020204" pitchFamily="34" charset="0"/>
                <a:cs typeface="Arial" panose="020B0604020202020204" pitchFamily="34" charset="0"/>
              </a:rPr>
              <a:t>On 8 May 1970, the Australian moratorium </a:t>
            </a:r>
            <a:r>
              <a:rPr lang="en-AU" sz="1100" dirty="0">
                <a:solidFill>
                  <a:prstClr val="black"/>
                </a:solidFill>
                <a:latin typeface="Arial" panose="020B0604020202020204" pitchFamily="34" charset="0"/>
                <a:cs typeface="Arial" panose="020B0604020202020204" pitchFamily="34" charset="0"/>
              </a:rPr>
              <a:t>movement </a:t>
            </a:r>
            <a:r>
              <a:rPr lang="en-AU" sz="1100" dirty="0">
                <a:solidFill>
                  <a:prstClr val="black"/>
                </a:solidFill>
                <a:latin typeface="Arial" panose="020B0604020202020204" pitchFamily="34" charset="0"/>
                <a:cs typeface="Arial" panose="020B0604020202020204" pitchFamily="34" charset="0"/>
              </a:rPr>
              <a:t>reached its climax with a series of major demonstrations across the country. </a:t>
            </a:r>
          </a:p>
          <a:p>
            <a:r>
              <a:rPr lang="en-AU" sz="1100" dirty="0">
                <a:solidFill>
                  <a:prstClr val="black"/>
                </a:solidFill>
                <a:latin typeface="Arial" panose="020B0604020202020204" pitchFamily="34" charset="0"/>
                <a:cs typeface="Arial" panose="020B0604020202020204" pitchFamily="34" charset="0"/>
              </a:rPr>
              <a:t> groups in all capital cities marched to their city centres to protest against the war and conscription. </a:t>
            </a:r>
          </a:p>
          <a:p>
            <a:r>
              <a:rPr lang="en-AU" sz="1100" dirty="0">
                <a:solidFill>
                  <a:prstClr val="black"/>
                </a:solidFill>
                <a:latin typeface="Arial" panose="020B0604020202020204" pitchFamily="34" charset="0"/>
                <a:cs typeface="Arial" panose="020B0604020202020204" pitchFamily="34" charset="0"/>
              </a:rPr>
              <a:t> in Melbourne a crowd estimated at between 80000 and 100000, led by Dr Jim Cairns, brought the city to a standstill. </a:t>
            </a:r>
          </a:p>
          <a:p>
            <a:r>
              <a:rPr lang="en-AU" sz="1100" dirty="0">
                <a:solidFill>
                  <a:prstClr val="black"/>
                </a:solidFill>
                <a:latin typeface="Arial" panose="020B0604020202020204" pitchFamily="34" charset="0"/>
                <a:cs typeface="Arial" panose="020B0604020202020204" pitchFamily="34" charset="0"/>
              </a:rPr>
              <a:t> the day passed peacefully. </a:t>
            </a:r>
          </a:p>
          <a:p>
            <a:r>
              <a:rPr lang="en-AU" sz="1100" dirty="0">
                <a:solidFill>
                  <a:prstClr val="black"/>
                </a:solidFill>
                <a:latin typeface="Arial" panose="020B0604020202020204" pitchFamily="34" charset="0"/>
                <a:cs typeface="Arial" panose="020B0604020202020204" pitchFamily="34" charset="0"/>
              </a:rPr>
              <a:t>Questions</a:t>
            </a:r>
          </a:p>
          <a:p>
            <a:r>
              <a:rPr lang="en-AU" sz="1100" dirty="0">
                <a:solidFill>
                  <a:prstClr val="black"/>
                </a:solidFill>
                <a:latin typeface="Arial" panose="020B0604020202020204" pitchFamily="34" charset="0"/>
                <a:cs typeface="Arial" panose="020B0604020202020204" pitchFamily="34" charset="0"/>
              </a:rPr>
              <a:t>1) What was the central idea of the moratorium movement</a:t>
            </a:r>
            <a:r>
              <a:rPr lang="en-AU" sz="1100" dirty="0">
                <a:solidFill>
                  <a:prstClr val="black"/>
                </a:solidFill>
                <a:latin typeface="Arial" panose="020B0604020202020204" pitchFamily="34" charset="0"/>
                <a:cs typeface="Arial" panose="020B0604020202020204" pitchFamily="34" charset="0"/>
              </a:rPr>
              <a:t>? 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2) By whom and how were the protests organized</a:t>
            </a:r>
            <a:r>
              <a:rPr lang="en-AU" sz="1100" dirty="0">
                <a:solidFill>
                  <a:prstClr val="black"/>
                </a:solidFill>
                <a:latin typeface="Arial" panose="020B0604020202020204" pitchFamily="34" charset="0"/>
                <a:cs typeface="Arial" panose="020B0604020202020204" pitchFamily="34" charset="0"/>
              </a:rPr>
              <a:t>? 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3) What demands did the moratorium movement make</a:t>
            </a:r>
            <a:r>
              <a:rPr lang="en-AU" sz="1100" dirty="0">
                <a:solidFill>
                  <a:prstClr val="black"/>
                </a:solidFill>
                <a:latin typeface="Arial" panose="020B0604020202020204" pitchFamily="34" charset="0"/>
                <a:cs typeface="Arial" panose="020B0604020202020204" pitchFamily="34" charset="0"/>
              </a:rPr>
              <a:t>? 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4) Outline the protests on 8 May 1970</a:t>
            </a:r>
            <a:r>
              <a:rPr lang="en-AU" sz="1100" dirty="0">
                <a:solidFill>
                  <a:prstClr val="black"/>
                </a:solidFill>
                <a:latin typeface="Arial" panose="020B0604020202020204" pitchFamily="34" charset="0"/>
                <a:cs typeface="Arial" panose="020B0604020202020204" pitchFamily="34" charset="0"/>
              </a:rPr>
              <a:t>. ______________________________________________________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4713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322118" y="589764"/>
            <a:ext cx="6858000" cy="5678478"/>
          </a:xfrm>
          <a:prstGeom prst="rect">
            <a:avLst/>
          </a:prstGeom>
        </p:spPr>
        <p:txBody>
          <a:bodyPr wrap="square">
            <a:spAutoFit/>
          </a:bodyPr>
          <a:lstStyle/>
          <a:p>
            <a:r>
              <a:rPr lang="en-AU" sz="1100" dirty="0">
                <a:solidFill>
                  <a:prstClr val="black"/>
                </a:solidFill>
                <a:latin typeface="Arial" panose="020B0604020202020204" pitchFamily="34" charset="0"/>
                <a:cs typeface="Arial" panose="020B0604020202020204" pitchFamily="34" charset="0"/>
              </a:rPr>
              <a:t> </a:t>
            </a:r>
          </a:p>
          <a:p>
            <a:r>
              <a:rPr lang="en-AU" sz="1100" dirty="0">
                <a:solidFill>
                  <a:prstClr val="black"/>
                </a:solidFill>
                <a:latin typeface="Arial" panose="020B0604020202020204" pitchFamily="34" charset="0"/>
                <a:cs typeface="Arial" panose="020B0604020202020204" pitchFamily="34" charset="0"/>
              </a:rPr>
              <a:t>However, it is debatable whether the protests had a real impact on government policy. By 1970 the United States was steadily pulling its troops out of Vietnam. This was President Nixon's policy of '</a:t>
            </a:r>
            <a:r>
              <a:rPr lang="en-AU" sz="1100" dirty="0" err="1">
                <a:solidFill>
                  <a:prstClr val="black"/>
                </a:solidFill>
                <a:latin typeface="Arial" panose="020B0604020202020204" pitchFamily="34" charset="0"/>
                <a:cs typeface="Arial" panose="020B0604020202020204" pitchFamily="34" charset="0"/>
              </a:rPr>
              <a:t>Vietnamisation</a:t>
            </a:r>
            <a:r>
              <a:rPr lang="en-AU" sz="1100" dirty="0">
                <a:solidFill>
                  <a:prstClr val="black"/>
                </a:solidFill>
                <a:latin typeface="Arial" panose="020B0604020202020204" pitchFamily="34" charset="0"/>
                <a:cs typeface="Arial" panose="020B0604020202020204" pitchFamily="34" charset="0"/>
              </a:rPr>
              <a:t>' (getting the South Vietnamese to fight their own war while providing material assistance). As the number of American troops in Vietnam steadily declined, there was no reason for keeping Australian troops there. By 1971, all Australian troops except a few advisors had been withdrawn. However, the government maintained conscription, which now became the focus of further protest. When the Whitlam </a:t>
            </a:r>
            <a:r>
              <a:rPr lang="en-AU" sz="1100" dirty="0" err="1">
                <a:solidFill>
                  <a:prstClr val="black"/>
                </a:solidFill>
                <a:latin typeface="Arial" panose="020B0604020202020204" pitchFamily="34" charset="0"/>
                <a:cs typeface="Arial" panose="020B0604020202020204" pitchFamily="34" charset="0"/>
              </a:rPr>
              <a:t>Labor</a:t>
            </a:r>
            <a:r>
              <a:rPr lang="en-AU" sz="1100" dirty="0">
                <a:solidFill>
                  <a:prstClr val="black"/>
                </a:solidFill>
                <a:latin typeface="Arial" panose="020B0604020202020204" pitchFamily="34" charset="0"/>
                <a:cs typeface="Arial" panose="020B0604020202020204" pitchFamily="34" charset="0"/>
              </a:rPr>
              <a:t> government took power in December 1972, its first actions were to withdraw all remaining personnel from Vietnam and to end conscription. Diplomatic relations with North Vietnam were soon established. </a:t>
            </a:r>
          </a:p>
          <a:p>
            <a:r>
              <a:rPr lang="en-AU" sz="1100" dirty="0">
                <a:solidFill>
                  <a:prstClr val="black"/>
                </a:solidFill>
                <a:latin typeface="Arial" panose="020B0604020202020204" pitchFamily="34" charset="0"/>
                <a:cs typeface="Arial" panose="020B0604020202020204" pitchFamily="34" charset="0"/>
              </a:rPr>
              <a:t>Questions</a:t>
            </a:r>
          </a:p>
          <a:p>
            <a:r>
              <a:rPr lang="en-AU" sz="1100" dirty="0">
                <a:solidFill>
                  <a:prstClr val="black"/>
                </a:solidFill>
                <a:latin typeface="Arial" panose="020B0604020202020204" pitchFamily="34" charset="0"/>
                <a:cs typeface="Arial" panose="020B0604020202020204" pitchFamily="34" charset="0"/>
              </a:rPr>
              <a:t>1) What was “</a:t>
            </a:r>
            <a:r>
              <a:rPr lang="en-AU" sz="1100" dirty="0" err="1">
                <a:solidFill>
                  <a:prstClr val="black"/>
                </a:solidFill>
                <a:latin typeface="Arial" panose="020B0604020202020204" pitchFamily="34" charset="0"/>
                <a:cs typeface="Arial" panose="020B0604020202020204" pitchFamily="34" charset="0"/>
              </a:rPr>
              <a:t>Vietnamisation</a:t>
            </a:r>
            <a:r>
              <a:rPr lang="en-AU" sz="1100" dirty="0">
                <a:solidFill>
                  <a:prstClr val="black"/>
                </a:solidFill>
                <a:latin typeface="Arial" panose="020B0604020202020204" pitchFamily="34" charset="0"/>
                <a:cs typeface="Arial" panose="020B0604020202020204" pitchFamily="34" charset="0"/>
              </a:rPr>
              <a:t>”? ___________________________________________________________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2) How did this affect Australia’s involvement in Vietnam by 1971? 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3) What became the focus for continued protests? _____________________________________________</a:t>
            </a:r>
          </a:p>
          <a:p>
            <a:r>
              <a:rPr lang="en-AU" sz="1100" dirty="0">
                <a:solidFill>
                  <a:prstClr val="black"/>
                </a:solidFill>
                <a:latin typeface="Arial" panose="020B0604020202020204" pitchFamily="34" charset="0"/>
                <a:cs typeface="Arial" panose="020B0604020202020204" pitchFamily="34" charset="0"/>
              </a:rPr>
              <a:t>4) List the THREE actions by the Whitlam </a:t>
            </a:r>
            <a:r>
              <a:rPr lang="en-AU" sz="1100" dirty="0" err="1">
                <a:solidFill>
                  <a:prstClr val="black"/>
                </a:solidFill>
                <a:latin typeface="Arial" panose="020B0604020202020204" pitchFamily="34" charset="0"/>
                <a:cs typeface="Arial" panose="020B0604020202020204" pitchFamily="34" charset="0"/>
              </a:rPr>
              <a:t>Labor</a:t>
            </a:r>
            <a:r>
              <a:rPr lang="en-AU" sz="1100" dirty="0">
                <a:solidFill>
                  <a:prstClr val="black"/>
                </a:solidFill>
                <a:latin typeface="Arial" panose="020B0604020202020204" pitchFamily="34" charset="0"/>
                <a:cs typeface="Arial" panose="020B0604020202020204" pitchFamily="34" charset="0"/>
              </a:rPr>
              <a:t> government in connection with our involvement in Vietnam.</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True </a:t>
            </a:r>
            <a:r>
              <a:rPr lang="en-AU" sz="1100" dirty="0">
                <a:solidFill>
                  <a:prstClr val="black"/>
                </a:solidFill>
                <a:latin typeface="Arial" panose="020B0604020202020204" pitchFamily="34" charset="0"/>
                <a:cs typeface="Arial" panose="020B0604020202020204" pitchFamily="34" charset="0"/>
              </a:rPr>
              <a:t>or false</a:t>
            </a:r>
          </a:p>
          <a:p>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1. South Vietnam was eager for Australian troops to assist them in the war against the communists.</a:t>
            </a:r>
          </a:p>
          <a:p>
            <a:r>
              <a:rPr lang="en-AU" sz="1100" dirty="0">
                <a:solidFill>
                  <a:prstClr val="black"/>
                </a:solidFill>
                <a:latin typeface="Arial" panose="020B0604020202020204" pitchFamily="34" charset="0"/>
                <a:cs typeface="Arial" panose="020B0604020202020204" pitchFamily="34" charset="0"/>
              </a:rPr>
              <a:t>2 Conscription involved the forcible enlistment of all men aged 20.</a:t>
            </a:r>
          </a:p>
          <a:p>
            <a:r>
              <a:rPr lang="en-AU" sz="1100" dirty="0">
                <a:solidFill>
                  <a:prstClr val="black"/>
                </a:solidFill>
                <a:latin typeface="Arial" panose="020B0604020202020204" pitchFamily="34" charset="0"/>
                <a:cs typeface="Arial" panose="020B0604020202020204" pitchFamily="34" charset="0"/>
              </a:rPr>
              <a:t>3 Harold Holt told President Johnson that Australia was 'all the way with LBJ'.</a:t>
            </a:r>
          </a:p>
          <a:p>
            <a:r>
              <a:rPr lang="en-AU" sz="1100" dirty="0">
                <a:solidFill>
                  <a:prstClr val="black"/>
                </a:solidFill>
                <a:latin typeface="Arial" panose="020B0604020202020204" pitchFamily="34" charset="0"/>
                <a:cs typeface="Arial" panose="020B0604020202020204" pitchFamily="34" charset="0"/>
              </a:rPr>
              <a:t>4 Johnson received overwhelming support when he visited Australia in October 1966.</a:t>
            </a:r>
          </a:p>
          <a:p>
            <a:r>
              <a:rPr lang="en-AU" sz="1100" dirty="0">
                <a:solidFill>
                  <a:prstClr val="black"/>
                </a:solidFill>
                <a:latin typeface="Arial" panose="020B0604020202020204" pitchFamily="34" charset="0"/>
                <a:cs typeface="Arial" panose="020B0604020202020204" pitchFamily="34" charset="0"/>
              </a:rPr>
              <a:t>5 The majority of Australians backed the government over the Vietnam War.</a:t>
            </a:r>
          </a:p>
          <a:p>
            <a:r>
              <a:rPr lang="en-AU" sz="1100" dirty="0">
                <a:solidFill>
                  <a:prstClr val="black"/>
                </a:solidFill>
                <a:latin typeface="Arial" panose="020B0604020202020204" pitchFamily="34" charset="0"/>
                <a:cs typeface="Arial" panose="020B0604020202020204" pitchFamily="34" charset="0"/>
              </a:rPr>
              <a:t>6 Protests against the war were radical and violent right from the start.</a:t>
            </a:r>
          </a:p>
          <a:p>
            <a:r>
              <a:rPr lang="en-AU" sz="1100" dirty="0">
                <a:solidFill>
                  <a:prstClr val="black"/>
                </a:solidFill>
                <a:latin typeface="Arial" panose="020B0604020202020204" pitchFamily="34" charset="0"/>
                <a:cs typeface="Arial" panose="020B0604020202020204" pitchFamily="34" charset="0"/>
              </a:rPr>
              <a:t>7 The violent protests of the mid- 1960s were successful in building up anti-war feeling in Australia.</a:t>
            </a:r>
          </a:p>
          <a:p>
            <a:r>
              <a:rPr lang="en-AU" sz="1100" dirty="0">
                <a:solidFill>
                  <a:prstClr val="black"/>
                </a:solidFill>
                <a:latin typeface="Arial" panose="020B0604020202020204" pitchFamily="34" charset="0"/>
                <a:cs typeface="Arial" panose="020B0604020202020204" pitchFamily="34" charset="0"/>
              </a:rPr>
              <a:t>8 The moratorium movement had massive support across Australia.</a:t>
            </a:r>
          </a:p>
          <a:p>
            <a:r>
              <a:rPr lang="en-AU" sz="1100" dirty="0">
                <a:solidFill>
                  <a:prstClr val="black"/>
                </a:solidFill>
                <a:latin typeface="Arial" panose="020B0604020202020204" pitchFamily="34" charset="0"/>
                <a:cs typeface="Arial" panose="020B0604020202020204" pitchFamily="34" charset="0"/>
              </a:rPr>
              <a:t>9 The anti-war protests were the single most important factor leading to Australia's withdrawal from Vietnam.</a:t>
            </a:r>
          </a:p>
          <a:p>
            <a:r>
              <a:rPr lang="en-AU" sz="1100" dirty="0">
                <a:solidFill>
                  <a:prstClr val="black"/>
                </a:solidFill>
                <a:latin typeface="Arial" panose="020B0604020202020204" pitchFamily="34" charset="0"/>
                <a:cs typeface="Arial" panose="020B0604020202020204" pitchFamily="34" charset="0"/>
              </a:rPr>
              <a:t>10 The Whitlam government ended conscription.</a:t>
            </a:r>
          </a:p>
          <a:p>
            <a:endParaRPr lang="en-AU"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469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172261" y="-1172261"/>
            <a:ext cx="6858001" cy="9202519"/>
          </a:xfrm>
          <a:prstGeom prst="rect">
            <a:avLst/>
          </a:prstGeom>
        </p:spPr>
        <p:txBody>
          <a:bodyPr wrap="square">
            <a:spAutoFit/>
          </a:bodyPr>
          <a:lstStyle/>
          <a:p>
            <a:r>
              <a:rPr lang="en-AU" sz="1100" dirty="0">
                <a:solidFill>
                  <a:prstClr val="black"/>
                </a:solidFill>
                <a:latin typeface="Arial" panose="020B0604020202020204" pitchFamily="34" charset="0"/>
                <a:cs typeface="Arial" panose="020B0604020202020204" pitchFamily="34" charset="0"/>
              </a:rPr>
              <a:t>T</a:t>
            </a:r>
            <a:r>
              <a:rPr lang="en-AU" sz="1200" b="1" dirty="0">
                <a:solidFill>
                  <a:prstClr val="black"/>
                </a:solidFill>
                <a:latin typeface="Arial" panose="020B0604020202020204" pitchFamily="34" charset="0"/>
                <a:cs typeface="Arial" panose="020B0604020202020204" pitchFamily="34" charset="0"/>
              </a:rPr>
              <a:t>he Impact of the Vietnam War on Veterans and Their Families</a:t>
            </a:r>
          </a:p>
          <a:p>
            <a:endParaRPr lang="en-AU" sz="11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SOURCE 1  </a:t>
            </a:r>
            <a:r>
              <a:rPr lang="en-AU" sz="1000" dirty="0" err="1">
                <a:solidFill>
                  <a:prstClr val="black"/>
                </a:solidFill>
                <a:latin typeface="Arial" panose="020B0604020202020204" pitchFamily="34" charset="0"/>
                <a:cs typeface="Arial" panose="020B0604020202020204" pitchFamily="34" charset="0"/>
              </a:rPr>
              <a:t>Khe</a:t>
            </a:r>
            <a:r>
              <a:rPr lang="en-AU" sz="1000" dirty="0">
                <a:solidFill>
                  <a:prstClr val="black"/>
                </a:solidFill>
                <a:latin typeface="Arial" panose="020B0604020202020204" pitchFamily="34" charset="0"/>
                <a:cs typeface="Arial" panose="020B0604020202020204" pitchFamily="34" charset="0"/>
              </a:rPr>
              <a:t> </a:t>
            </a:r>
            <a:r>
              <a:rPr lang="en-AU" sz="1000" dirty="0" err="1">
                <a:solidFill>
                  <a:prstClr val="black"/>
                </a:solidFill>
                <a:latin typeface="Arial" panose="020B0604020202020204" pitchFamily="34" charset="0"/>
                <a:cs typeface="Arial" panose="020B0604020202020204" pitchFamily="34" charset="0"/>
              </a:rPr>
              <a:t>Sanh</a:t>
            </a:r>
            <a:r>
              <a:rPr lang="en-AU" sz="1000" dirty="0">
                <a:solidFill>
                  <a:prstClr val="black"/>
                </a:solidFill>
                <a:latin typeface="Arial" panose="020B0604020202020204" pitchFamily="34" charset="0"/>
                <a:cs typeface="Arial" panose="020B0604020202020204" pitchFamily="34" charset="0"/>
              </a:rPr>
              <a:t> </a:t>
            </a:r>
          </a:p>
          <a:p>
            <a:r>
              <a:rPr lang="en-AU" sz="1000" dirty="0">
                <a:solidFill>
                  <a:prstClr val="black"/>
                </a:solidFill>
                <a:latin typeface="Arial" panose="020B0604020202020204" pitchFamily="34" charset="0"/>
                <a:cs typeface="Arial" panose="020B0604020202020204" pitchFamily="34" charset="0"/>
              </a:rPr>
              <a:t>I left my heart to the sappers round </a:t>
            </a:r>
            <a:r>
              <a:rPr lang="en-AU" sz="1000" dirty="0" err="1">
                <a:solidFill>
                  <a:prstClr val="black"/>
                </a:solidFill>
                <a:latin typeface="Arial" panose="020B0604020202020204" pitchFamily="34" charset="0"/>
                <a:cs typeface="Arial" panose="020B0604020202020204" pitchFamily="34" charset="0"/>
              </a:rPr>
              <a:t>Khe</a:t>
            </a:r>
            <a:r>
              <a:rPr lang="en-AU" sz="1000" dirty="0">
                <a:solidFill>
                  <a:prstClr val="black"/>
                </a:solidFill>
                <a:latin typeface="Arial" panose="020B0604020202020204" pitchFamily="34" charset="0"/>
                <a:cs typeface="Arial" panose="020B0604020202020204" pitchFamily="34" charset="0"/>
              </a:rPr>
              <a:t> </a:t>
            </a:r>
            <a:r>
              <a:rPr lang="en-AU" sz="1000" dirty="0" err="1">
                <a:solidFill>
                  <a:prstClr val="black"/>
                </a:solidFill>
                <a:latin typeface="Arial" panose="020B0604020202020204" pitchFamily="34" charset="0"/>
                <a:cs typeface="Arial" panose="020B0604020202020204" pitchFamily="34" charset="0"/>
              </a:rPr>
              <a:t>Sanh</a:t>
            </a:r>
            <a:r>
              <a:rPr lang="en-AU" sz="1000" dirty="0">
                <a:solidFill>
                  <a:prstClr val="black"/>
                </a:solidFill>
                <a:latin typeface="Arial" panose="020B0604020202020204" pitchFamily="34" charset="0"/>
                <a:cs typeface="Arial" panose="020B0604020202020204" pitchFamily="34" charset="0"/>
              </a:rPr>
              <a:t> </a:t>
            </a:r>
          </a:p>
          <a:p>
            <a:r>
              <a:rPr lang="en-AU" sz="1000" dirty="0">
                <a:solidFill>
                  <a:prstClr val="black"/>
                </a:solidFill>
                <a:latin typeface="Arial" panose="020B0604020202020204" pitchFamily="34" charset="0"/>
                <a:cs typeface="Arial" panose="020B0604020202020204" pitchFamily="34" charset="0"/>
              </a:rPr>
              <a:t>I've had the Vietnam Cold Turkey </a:t>
            </a:r>
          </a:p>
          <a:p>
            <a:r>
              <a:rPr lang="en-AU" sz="1000" dirty="0">
                <a:solidFill>
                  <a:prstClr val="black"/>
                </a:solidFill>
                <a:latin typeface="Arial" panose="020B0604020202020204" pitchFamily="34" charset="0"/>
                <a:cs typeface="Arial" panose="020B0604020202020204" pitchFamily="34" charset="0"/>
              </a:rPr>
              <a:t>from the ocean to the silver city </a:t>
            </a:r>
          </a:p>
          <a:p>
            <a:r>
              <a:rPr lang="en-AU" sz="1000" dirty="0">
                <a:solidFill>
                  <a:prstClr val="black"/>
                </a:solidFill>
                <a:latin typeface="Arial" panose="020B0604020202020204" pitchFamily="34" charset="0"/>
                <a:cs typeface="Arial" panose="020B0604020202020204" pitchFamily="34" charset="0"/>
              </a:rPr>
              <a:t>And it's only other vets could understand </a:t>
            </a:r>
          </a:p>
          <a:p>
            <a:r>
              <a:rPr lang="en-AU" sz="1000" dirty="0">
                <a:solidFill>
                  <a:prstClr val="black"/>
                </a:solidFill>
                <a:latin typeface="Arial" panose="020B0604020202020204" pitchFamily="34" charset="0"/>
                <a:cs typeface="Arial" panose="020B0604020202020204" pitchFamily="34" charset="0"/>
              </a:rPr>
              <a:t>About the long forgotten dockside guarantees </a:t>
            </a:r>
          </a:p>
          <a:p>
            <a:r>
              <a:rPr lang="en-AU" sz="1000" dirty="0">
                <a:solidFill>
                  <a:prstClr val="black"/>
                </a:solidFill>
                <a:latin typeface="Arial" panose="020B0604020202020204" pitchFamily="34" charset="0"/>
                <a:cs typeface="Arial" panose="020B0604020202020204" pitchFamily="34" charset="0"/>
              </a:rPr>
              <a:t>How there were no V-day heroes in 1973 ...</a:t>
            </a:r>
          </a:p>
          <a:p>
            <a:r>
              <a:rPr lang="en-AU" sz="1000" dirty="0">
                <a:solidFill>
                  <a:prstClr val="black"/>
                </a:solidFill>
                <a:latin typeface="Arial" panose="020B0604020202020204" pitchFamily="34" charset="0"/>
                <a:cs typeface="Arial" panose="020B0604020202020204" pitchFamily="34" charset="0"/>
              </a:rPr>
              <a:t>And the telex writers clattered where the gunships </a:t>
            </a:r>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once </a:t>
            </a:r>
            <a:r>
              <a:rPr lang="en-AU" sz="1000" dirty="0">
                <a:solidFill>
                  <a:prstClr val="black"/>
                </a:solidFill>
                <a:latin typeface="Arial" panose="020B0604020202020204" pitchFamily="34" charset="0"/>
                <a:cs typeface="Arial" panose="020B0604020202020204" pitchFamily="34" charset="0"/>
              </a:rPr>
              <a:t>had been </a:t>
            </a:r>
          </a:p>
          <a:p>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Cold Chisel, “</a:t>
            </a:r>
            <a:r>
              <a:rPr lang="en-AU" sz="1000" dirty="0" err="1">
                <a:solidFill>
                  <a:prstClr val="black"/>
                </a:solidFill>
                <a:latin typeface="Arial" panose="020B0604020202020204" pitchFamily="34" charset="0"/>
                <a:cs typeface="Arial" panose="020B0604020202020204" pitchFamily="34" charset="0"/>
              </a:rPr>
              <a:t>Khe</a:t>
            </a:r>
            <a:r>
              <a:rPr lang="en-AU" sz="1000" dirty="0">
                <a:solidFill>
                  <a:prstClr val="black"/>
                </a:solidFill>
                <a:latin typeface="Arial" panose="020B0604020202020204" pitchFamily="34" charset="0"/>
                <a:cs typeface="Arial" panose="020B0604020202020204" pitchFamily="34" charset="0"/>
              </a:rPr>
              <a:t> </a:t>
            </a:r>
            <a:r>
              <a:rPr lang="en-AU" sz="1000" dirty="0" err="1">
                <a:solidFill>
                  <a:prstClr val="black"/>
                </a:solidFill>
                <a:latin typeface="Arial" panose="020B0604020202020204" pitchFamily="34" charset="0"/>
                <a:cs typeface="Arial" panose="020B0604020202020204" pitchFamily="34" charset="0"/>
              </a:rPr>
              <a:t>Sanh</a:t>
            </a:r>
            <a:r>
              <a:rPr lang="en-AU" sz="1000" dirty="0">
                <a:solidFill>
                  <a:prstClr val="black"/>
                </a:solidFill>
                <a:latin typeface="Arial" panose="020B0604020202020204" pitchFamily="34" charset="0"/>
                <a:cs typeface="Arial" panose="020B0604020202020204" pitchFamily="34" charset="0"/>
              </a:rPr>
              <a:t>”, written by Don Walker, 1978</a:t>
            </a:r>
          </a:p>
          <a:p>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Questions</a:t>
            </a:r>
          </a:p>
          <a:p>
            <a:r>
              <a:rPr lang="en-AU" sz="1100" dirty="0">
                <a:solidFill>
                  <a:prstClr val="black"/>
                </a:solidFill>
                <a:latin typeface="Arial" panose="020B0604020202020204" pitchFamily="34" charset="0"/>
                <a:cs typeface="Arial" panose="020B0604020202020204" pitchFamily="34" charset="0"/>
              </a:rPr>
              <a:t>1) In Source, what is the 'Vietnam cold turkey'? </a:t>
            </a:r>
            <a:r>
              <a:rPr lang="en-AU" sz="1100" dirty="0">
                <a:solidFill>
                  <a:prstClr val="black"/>
                </a:solidFill>
                <a:latin typeface="Arial" panose="020B0604020202020204" pitchFamily="34" charset="0"/>
                <a:cs typeface="Arial" panose="020B0604020202020204" pitchFamily="34" charset="0"/>
              </a:rPr>
              <a:t>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2) What is the implication of the line 'And it's only other vets could understand' in Source 1? </a:t>
            </a:r>
            <a:r>
              <a:rPr lang="en-AU" sz="1100" dirty="0">
                <a:solidFill>
                  <a:prstClr val="black"/>
                </a:solidFill>
                <a:latin typeface="Arial" panose="020B0604020202020204" pitchFamily="34" charset="0"/>
                <a:cs typeface="Arial" panose="020B0604020202020204" pitchFamily="34" charset="0"/>
              </a:rPr>
              <a:t> 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3) What is a 'V-day hero'? Why were there none in 1973? </a:t>
            </a:r>
            <a:r>
              <a:rPr lang="en-AU" sz="1100" dirty="0">
                <a:solidFill>
                  <a:prstClr val="black"/>
                </a:solidFill>
                <a:latin typeface="Arial" panose="020B0604020202020204" pitchFamily="34" charset="0"/>
                <a:cs typeface="Arial" panose="020B0604020202020204" pitchFamily="34" charset="0"/>
              </a:rPr>
              <a:t>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4) Why does the veteran in Source 1 have a 'need for speed and novocaine'? </a:t>
            </a:r>
            <a:r>
              <a:rPr lang="en-AU" sz="1100" dirty="0">
                <a:solidFill>
                  <a:prstClr val="black"/>
                </a:solidFill>
                <a:latin typeface="Arial" panose="020B0604020202020204" pitchFamily="34" charset="0"/>
                <a:cs typeface="Arial" panose="020B0604020202020204" pitchFamily="34" charset="0"/>
              </a:rPr>
              <a:t>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5) Summarise the effects that the Vietnam War had on the veteran in Source 1. </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000" b="1" dirty="0">
                <a:solidFill>
                  <a:prstClr val="black"/>
                </a:solidFill>
                <a:latin typeface="Arial" panose="020B0604020202020204" pitchFamily="34" charset="0"/>
                <a:cs typeface="Arial" panose="020B0604020202020204" pitchFamily="34" charset="0"/>
              </a:rPr>
              <a:t>The nature of the fighting </a:t>
            </a:r>
          </a:p>
          <a:p>
            <a:r>
              <a:rPr lang="en-AU" sz="1000" dirty="0">
                <a:solidFill>
                  <a:prstClr val="black"/>
                </a:solidFill>
                <a:latin typeface="Arial" panose="020B0604020202020204" pitchFamily="34" charset="0"/>
                <a:cs typeface="Arial" panose="020B0604020202020204" pitchFamily="34" charset="0"/>
              </a:rPr>
              <a:t>The feelings expressed in the song '</a:t>
            </a:r>
            <a:r>
              <a:rPr lang="en-AU" sz="1000" dirty="0" err="1">
                <a:solidFill>
                  <a:prstClr val="black"/>
                </a:solidFill>
                <a:latin typeface="Arial" panose="020B0604020202020204" pitchFamily="34" charset="0"/>
                <a:cs typeface="Arial" panose="020B0604020202020204" pitchFamily="34" charset="0"/>
              </a:rPr>
              <a:t>Khe</a:t>
            </a:r>
            <a:r>
              <a:rPr lang="en-AU" sz="1000" dirty="0">
                <a:solidFill>
                  <a:prstClr val="black"/>
                </a:solidFill>
                <a:latin typeface="Arial" panose="020B0604020202020204" pitchFamily="34" charset="0"/>
                <a:cs typeface="Arial" panose="020B0604020202020204" pitchFamily="34" charset="0"/>
              </a:rPr>
              <a:t> </a:t>
            </a:r>
            <a:r>
              <a:rPr lang="en-AU" sz="1000" dirty="0" err="1">
                <a:solidFill>
                  <a:prstClr val="black"/>
                </a:solidFill>
                <a:latin typeface="Arial" panose="020B0604020202020204" pitchFamily="34" charset="0"/>
                <a:cs typeface="Arial" panose="020B0604020202020204" pitchFamily="34" charset="0"/>
              </a:rPr>
              <a:t>Sanh</a:t>
            </a:r>
            <a:r>
              <a:rPr lang="en-AU" sz="1000" dirty="0">
                <a:solidFill>
                  <a:prstClr val="black"/>
                </a:solidFill>
                <a:latin typeface="Arial" panose="020B0604020202020204" pitchFamily="34" charset="0"/>
                <a:cs typeface="Arial" panose="020B0604020202020204" pitchFamily="34" charset="0"/>
              </a:rPr>
              <a:t>' were common among Vietnam War veterans. Of course, soldiers returning from the First and Second World Wars had many of the same feelings, but the Vietnam War soldiers did not return home as heroes. Also, the very nature of the war created huge difficulties for the soldiers both in Vietnam and upon their return. The fighting was difficult for several reasons: </a:t>
            </a:r>
          </a:p>
          <a:p>
            <a:r>
              <a:rPr lang="en-AU" sz="1000" dirty="0">
                <a:solidFill>
                  <a:prstClr val="black"/>
                </a:solidFill>
                <a:latin typeface="Arial" panose="020B0604020202020204" pitchFamily="34" charset="0"/>
                <a:cs typeface="Arial" panose="020B0604020202020204" pitchFamily="34" charset="0"/>
              </a:rPr>
              <a:t>A) The terrain was difficult. It was made up of rice paddies with open areas that were difficult to cross quickly, with</a:t>
            </a:r>
          </a:p>
          <a:p>
            <a:r>
              <a:rPr lang="en-AU" sz="1000" dirty="0">
                <a:solidFill>
                  <a:prstClr val="black"/>
                </a:solidFill>
                <a:latin typeface="Arial" panose="020B0604020202020204" pitchFamily="34" charset="0"/>
                <a:cs typeface="Arial" panose="020B0604020202020204" pitchFamily="34" charset="0"/>
              </a:rPr>
              <a:t>dense jungle and steep ranges. The countryside was littered  </a:t>
            </a:r>
            <a:r>
              <a:rPr lang="en-AU" sz="1000" dirty="0">
                <a:solidFill>
                  <a:prstClr val="black"/>
                </a:solidFill>
                <a:latin typeface="Arial" panose="020B0604020202020204" pitchFamily="34" charset="0"/>
                <a:cs typeface="Arial" panose="020B0604020202020204" pitchFamily="34" charset="0"/>
              </a:rPr>
              <a:t>with </a:t>
            </a:r>
            <a:r>
              <a:rPr lang="en-AU" sz="1000" dirty="0">
                <a:solidFill>
                  <a:prstClr val="black"/>
                </a:solidFill>
                <a:latin typeface="Arial" panose="020B0604020202020204" pitchFamily="34" charset="0"/>
                <a:cs typeface="Arial" panose="020B0604020202020204" pitchFamily="34" charset="0"/>
              </a:rPr>
              <a:t>small villages that made it difficult to avoid inflicting </a:t>
            </a:r>
          </a:p>
          <a:p>
            <a:r>
              <a:rPr lang="en-AU" sz="1000" dirty="0">
                <a:solidFill>
                  <a:prstClr val="black"/>
                </a:solidFill>
                <a:latin typeface="Arial" panose="020B0604020202020204" pitchFamily="34" charset="0"/>
                <a:cs typeface="Arial" panose="020B0604020202020204" pitchFamily="34" charset="0"/>
              </a:rPr>
              <a:t>casualties on civilians.</a:t>
            </a:r>
          </a:p>
          <a:p>
            <a:r>
              <a:rPr lang="en-AU" sz="1000" dirty="0">
                <a:solidFill>
                  <a:prstClr val="black"/>
                </a:solidFill>
                <a:latin typeface="Arial" panose="020B0604020202020204" pitchFamily="34" charset="0"/>
                <a:cs typeface="Arial" panose="020B0604020202020204" pitchFamily="34" charset="0"/>
              </a:rPr>
              <a:t>B) The enemy was hard to identify. This was </a:t>
            </a:r>
            <a:r>
              <a:rPr lang="en-AU" sz="1000" dirty="0" err="1">
                <a:solidFill>
                  <a:prstClr val="black"/>
                </a:solidFill>
                <a:latin typeface="Arial" panose="020B0604020202020204" pitchFamily="34" charset="0"/>
                <a:cs typeface="Arial" panose="020B0604020202020204" pitchFamily="34" charset="0"/>
              </a:rPr>
              <a:t>guerilla</a:t>
            </a:r>
            <a:r>
              <a:rPr lang="en-AU" sz="1000" dirty="0">
                <a:solidFill>
                  <a:prstClr val="black"/>
                </a:solidFill>
                <a:latin typeface="Arial" panose="020B0604020202020204" pitchFamily="34" charset="0"/>
                <a:cs typeface="Arial" panose="020B0604020202020204" pitchFamily="34" charset="0"/>
              </a:rPr>
              <a:t> warfare, the most difficult type to fight. Many South Vietnamese were sympathetic to the communists and fought as </a:t>
            </a:r>
            <a:r>
              <a:rPr lang="en-AU" sz="1000" dirty="0" err="1">
                <a:solidFill>
                  <a:prstClr val="black"/>
                </a:solidFill>
                <a:latin typeface="Arial" panose="020B0604020202020204" pitchFamily="34" charset="0"/>
                <a:cs typeface="Arial" panose="020B0604020202020204" pitchFamily="34" charset="0"/>
              </a:rPr>
              <a:t>guerilla</a:t>
            </a:r>
            <a:r>
              <a:rPr lang="en-AU" sz="1000" dirty="0">
                <a:solidFill>
                  <a:prstClr val="black"/>
                </a:solidFill>
                <a:latin typeface="Arial" panose="020B0604020202020204" pitchFamily="34" charset="0"/>
                <a:cs typeface="Arial" panose="020B0604020202020204" pitchFamily="34" charset="0"/>
              </a:rPr>
              <a:t> soldiers. They were often impossible to pick out from ordinary civilians because many were ordinary civilians, who also took part in raids and attacks on American and Australian soldiers with ambushes and hit-and-run raids. They were often audacious, laying mines where our soldiers were likely to walk, or carrying out drive-by killings in the towns and cities. The attack might come from an old woman or a young boy, throwing a hand grenade into a group of soldiers or a car. </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Questions</a:t>
            </a:r>
          </a:p>
          <a:p>
            <a:pPr marL="228600" indent="-228600">
              <a:buFontTx/>
              <a:buAutoNum type="arabicParenR"/>
            </a:pPr>
            <a:r>
              <a:rPr lang="en-AU" sz="1100" dirty="0">
                <a:solidFill>
                  <a:prstClr val="black"/>
                </a:solidFill>
                <a:latin typeface="Arial" panose="020B0604020202020204" pitchFamily="34" charset="0"/>
                <a:cs typeface="Arial" panose="020B0604020202020204" pitchFamily="34" charset="0"/>
              </a:rPr>
              <a:t>Describe </a:t>
            </a:r>
            <a:r>
              <a:rPr lang="en-AU" sz="1100" dirty="0">
                <a:solidFill>
                  <a:prstClr val="black"/>
                </a:solidFill>
                <a:latin typeface="Arial" panose="020B0604020202020204" pitchFamily="34" charset="0"/>
                <a:cs typeface="Arial" panose="020B0604020202020204" pitchFamily="34" charset="0"/>
              </a:rPr>
              <a:t>the terrain in which the soldiers fought</a:t>
            </a:r>
            <a:r>
              <a:rPr lang="en-AU" sz="1100" dirty="0">
                <a:solidFill>
                  <a:prstClr val="black"/>
                </a:solidFill>
                <a:latin typeface="Arial" panose="020B0604020202020204" pitchFamily="34" charset="0"/>
                <a:cs typeface="Arial" panose="020B0604020202020204" pitchFamily="34" charset="0"/>
              </a:rPr>
              <a:t>.____________________________________________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2) Why was it difficult to avoid inflicting casualties on civilians</a:t>
            </a:r>
            <a:r>
              <a:rPr lang="en-AU" sz="1100" dirty="0">
                <a:solidFill>
                  <a:prstClr val="black"/>
                </a:solidFill>
                <a:latin typeface="Arial" panose="020B0604020202020204" pitchFamily="34" charset="0"/>
                <a:cs typeface="Arial" panose="020B0604020202020204" pitchFamily="34" charset="0"/>
              </a:rPr>
              <a:t>? 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3) What impact would killing civilians have on soldiers</a:t>
            </a:r>
            <a:r>
              <a:rPr lang="en-AU" sz="1100" dirty="0">
                <a:solidFill>
                  <a:prstClr val="black"/>
                </a:solidFill>
                <a:latin typeface="Arial" panose="020B0604020202020204" pitchFamily="34" charset="0"/>
                <a:cs typeface="Arial" panose="020B0604020202020204" pitchFamily="34" charset="0"/>
              </a:rPr>
              <a:t>? 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4) What type of war did the enemy fight</a:t>
            </a:r>
            <a:r>
              <a:rPr lang="en-AU" sz="1100" dirty="0">
                <a:solidFill>
                  <a:prstClr val="black"/>
                </a:solidFill>
                <a:latin typeface="Arial" panose="020B0604020202020204" pitchFamily="34" charset="0"/>
                <a:cs typeface="Arial" panose="020B0604020202020204" pitchFamily="34" charset="0"/>
              </a:rPr>
              <a:t>? 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5) How did many South Vietnamese feel towards the communists</a:t>
            </a:r>
            <a:r>
              <a:rPr lang="en-AU" sz="1100" dirty="0">
                <a:solidFill>
                  <a:prstClr val="black"/>
                </a:solidFill>
                <a:latin typeface="Arial" panose="020B0604020202020204" pitchFamily="34" charset="0"/>
                <a:cs typeface="Arial" panose="020B0604020202020204" pitchFamily="34" charset="0"/>
              </a:rPr>
              <a:t>? 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6) Why was it hard to determine who the enemy was</a:t>
            </a:r>
            <a:r>
              <a:rPr lang="en-AU" sz="1100" dirty="0">
                <a:solidFill>
                  <a:prstClr val="black"/>
                </a:solidFill>
                <a:latin typeface="Arial" panose="020B0604020202020204" pitchFamily="34" charset="0"/>
                <a:cs typeface="Arial" panose="020B0604020202020204" pitchFamily="34" charset="0"/>
              </a:rPr>
              <a:t>? 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7) List FIVE tactics used by the </a:t>
            </a:r>
            <a:r>
              <a:rPr lang="en-AU" sz="1100" dirty="0" err="1">
                <a:solidFill>
                  <a:prstClr val="black"/>
                </a:solidFill>
                <a:latin typeface="Arial" panose="020B0604020202020204" pitchFamily="34" charset="0"/>
                <a:cs typeface="Arial" panose="020B0604020202020204" pitchFamily="34" charset="0"/>
              </a:rPr>
              <a:t>guerillas</a:t>
            </a:r>
            <a:r>
              <a:rPr lang="en-AU" sz="1100" dirty="0">
                <a:solidFill>
                  <a:prstClr val="black"/>
                </a:solidFill>
                <a:latin typeface="Arial" panose="020B0604020202020204" pitchFamily="34" charset="0"/>
                <a:cs typeface="Arial" panose="020B0604020202020204" pitchFamily="34" charset="0"/>
              </a:rPr>
              <a:t>. 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8) How would this type of warfare have impacted on Australian service personnel</a:t>
            </a:r>
            <a:r>
              <a:rPr lang="en-AU" sz="1100" dirty="0">
                <a:solidFill>
                  <a:prstClr val="black"/>
                </a:solidFill>
                <a:latin typeface="Arial" panose="020B0604020202020204" pitchFamily="34" charset="0"/>
                <a:cs typeface="Arial" panose="020B0604020202020204" pitchFamily="34" charset="0"/>
              </a:rPr>
              <a:t>? 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rot="16200000">
            <a:off x="-363420" y="794699"/>
            <a:ext cx="3528392" cy="1938992"/>
          </a:xfrm>
          <a:prstGeom prst="rect">
            <a:avLst/>
          </a:prstGeom>
        </p:spPr>
        <p:txBody>
          <a:bodyPr wrap="square">
            <a:spAutoFit/>
          </a:bodyPr>
          <a:lstStyle/>
          <a:p>
            <a:r>
              <a:rPr lang="en-AU" sz="1000" dirty="0">
                <a:solidFill>
                  <a:prstClr val="black"/>
                </a:solidFill>
                <a:latin typeface="Arial" panose="020B0604020202020204" pitchFamily="34" charset="0"/>
                <a:cs typeface="Arial" panose="020B0604020202020204" pitchFamily="34" charset="0"/>
              </a:rPr>
              <a:t>But the car parks made me jumpy</a:t>
            </a:r>
          </a:p>
          <a:p>
            <a:r>
              <a:rPr lang="en-AU" sz="1000" dirty="0">
                <a:solidFill>
                  <a:prstClr val="black"/>
                </a:solidFill>
                <a:latin typeface="Arial" panose="020B0604020202020204" pitchFamily="34" charset="0"/>
                <a:cs typeface="Arial" panose="020B0604020202020204" pitchFamily="34" charset="0"/>
              </a:rPr>
              <a:t>And I never stopped the dreams </a:t>
            </a:r>
          </a:p>
          <a:p>
            <a:r>
              <a:rPr lang="en-AU" sz="1000" dirty="0">
                <a:solidFill>
                  <a:prstClr val="black"/>
                </a:solidFill>
                <a:latin typeface="Arial" panose="020B0604020202020204" pitchFamily="34" charset="0"/>
                <a:cs typeface="Arial" panose="020B0604020202020204" pitchFamily="34" charset="0"/>
              </a:rPr>
              <a:t>Or the growing need for speed and novocaine</a:t>
            </a:r>
          </a:p>
          <a:p>
            <a:r>
              <a:rPr lang="en-AU" sz="1000" dirty="0">
                <a:solidFill>
                  <a:prstClr val="black"/>
                </a:solidFill>
                <a:latin typeface="Arial" panose="020B0604020202020204" pitchFamily="34" charset="0"/>
                <a:cs typeface="Arial" panose="020B0604020202020204" pitchFamily="34" charset="0"/>
              </a:rPr>
              <a:t>So I worked across the country end to end </a:t>
            </a:r>
          </a:p>
          <a:p>
            <a:r>
              <a:rPr lang="en-AU" sz="1000" dirty="0">
                <a:solidFill>
                  <a:prstClr val="black"/>
                </a:solidFill>
                <a:latin typeface="Arial" panose="020B0604020202020204" pitchFamily="34" charset="0"/>
                <a:cs typeface="Arial" panose="020B0604020202020204" pitchFamily="34" charset="0"/>
              </a:rPr>
              <a:t>Tried to find a place to settle down, where my </a:t>
            </a:r>
          </a:p>
          <a:p>
            <a:r>
              <a:rPr lang="en-AU" sz="1000" dirty="0">
                <a:solidFill>
                  <a:prstClr val="black"/>
                </a:solidFill>
                <a:latin typeface="Arial" panose="020B0604020202020204" pitchFamily="34" charset="0"/>
                <a:cs typeface="Arial" panose="020B0604020202020204" pitchFamily="34" charset="0"/>
              </a:rPr>
              <a:t>mixed up life could mend ... </a:t>
            </a:r>
          </a:p>
          <a:p>
            <a:r>
              <a:rPr lang="en-AU" sz="1000" dirty="0">
                <a:solidFill>
                  <a:prstClr val="black"/>
                </a:solidFill>
                <a:latin typeface="Arial" panose="020B0604020202020204" pitchFamily="34" charset="0"/>
                <a:cs typeface="Arial" panose="020B0604020202020204" pitchFamily="34" charset="0"/>
              </a:rPr>
              <a:t>And I've travelled around the world from year to year </a:t>
            </a:r>
          </a:p>
          <a:p>
            <a:r>
              <a:rPr lang="en-AU" sz="1000" dirty="0">
                <a:solidFill>
                  <a:prstClr val="black"/>
                </a:solidFill>
                <a:latin typeface="Arial" panose="020B0604020202020204" pitchFamily="34" charset="0"/>
                <a:cs typeface="Arial" panose="020B0604020202020204" pitchFamily="34" charset="0"/>
              </a:rPr>
              <a:t>And each one found me aimless, one more year the more </a:t>
            </a:r>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for </a:t>
            </a:r>
            <a:r>
              <a:rPr lang="en-AU" sz="1000" dirty="0">
                <a:solidFill>
                  <a:prstClr val="black"/>
                </a:solidFill>
                <a:latin typeface="Arial" panose="020B0604020202020204" pitchFamily="34" charset="0"/>
                <a:cs typeface="Arial" panose="020B0604020202020204" pitchFamily="34" charset="0"/>
              </a:rPr>
              <a:t>wear </a:t>
            </a:r>
          </a:p>
          <a:p>
            <a:r>
              <a:rPr lang="en-AU" sz="1000" dirty="0">
                <a:solidFill>
                  <a:prstClr val="black"/>
                </a:solidFill>
                <a:latin typeface="Arial" panose="020B0604020202020204" pitchFamily="34" charset="0"/>
                <a:cs typeface="Arial" panose="020B0604020202020204" pitchFamily="34" charset="0"/>
              </a:rPr>
              <a:t>And I've been back to South East Asia And the answer </a:t>
            </a:r>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sure </a:t>
            </a:r>
            <a:r>
              <a:rPr lang="en-AU" sz="1000" dirty="0" err="1">
                <a:solidFill>
                  <a:prstClr val="black"/>
                </a:solidFill>
                <a:latin typeface="Arial" panose="020B0604020202020204" pitchFamily="34" charset="0"/>
                <a:cs typeface="Arial" panose="020B0604020202020204" pitchFamily="34" charset="0"/>
              </a:rPr>
              <a:t>ain't</a:t>
            </a:r>
            <a:r>
              <a:rPr lang="en-AU" sz="1000" dirty="0">
                <a:solidFill>
                  <a:prstClr val="black"/>
                </a:solidFill>
                <a:latin typeface="Arial" panose="020B0604020202020204" pitchFamily="34" charset="0"/>
                <a:cs typeface="Arial" panose="020B0604020202020204" pitchFamily="34" charset="0"/>
              </a:rPr>
              <a:t> there ... </a:t>
            </a:r>
          </a:p>
          <a:p>
            <a:r>
              <a:rPr lang="en-AU" sz="1000" dirty="0">
                <a:solidFill>
                  <a:prstClr val="black"/>
                </a:solidFill>
                <a:latin typeface="Arial" panose="020B0604020202020204" pitchFamily="34" charset="0"/>
                <a:cs typeface="Arial" panose="020B0604020202020204" pitchFamily="34" charset="0"/>
              </a:rPr>
              <a:t>I’m </a:t>
            </a:r>
            <a:r>
              <a:rPr lang="en-AU" sz="1000" dirty="0" err="1">
                <a:solidFill>
                  <a:prstClr val="black"/>
                </a:solidFill>
                <a:latin typeface="Arial" panose="020B0604020202020204" pitchFamily="34" charset="0"/>
                <a:cs typeface="Arial" panose="020B0604020202020204" pitchFamily="34" charset="0"/>
              </a:rPr>
              <a:t>goin</a:t>
            </a:r>
            <a:r>
              <a:rPr lang="en-AU" sz="1000" dirty="0">
                <a:solidFill>
                  <a:prstClr val="black"/>
                </a:solidFill>
                <a:latin typeface="Arial" panose="020B0604020202020204" pitchFamily="34" charset="0"/>
                <a:cs typeface="Arial" panose="020B0604020202020204" pitchFamily="34" charset="0"/>
              </a:rPr>
              <a:t>’ nowhere and I’m in a hurry…</a:t>
            </a:r>
          </a:p>
        </p:txBody>
      </p:sp>
    </p:spTree>
    <p:extLst>
      <p:ext uri="{BB962C8B-B14F-4D97-AF65-F5344CB8AC3E}">
        <p14:creationId xmlns:p14="http://schemas.microsoft.com/office/powerpoint/2010/main" val="226668738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595453" y="-1521473"/>
            <a:ext cx="6858000" cy="9910405"/>
          </a:xfrm>
          <a:prstGeom prst="rect">
            <a:avLst/>
          </a:prstGeom>
        </p:spPr>
        <p:txBody>
          <a:bodyPr wrap="square">
            <a:spAutoFit/>
          </a:bodyPr>
          <a:lstStyle/>
          <a:p>
            <a:r>
              <a:rPr lang="en-AU" sz="1000" dirty="0">
                <a:solidFill>
                  <a:prstClr val="black"/>
                </a:solidFill>
                <a:latin typeface="Arial" panose="020B0604020202020204" pitchFamily="34" charset="0"/>
                <a:cs typeface="Arial" panose="020B0604020202020204" pitchFamily="34" charset="0"/>
              </a:rPr>
              <a:t>C) It was as much a war of the hearts and minds of the Vietnamese people as it was a war with weapons. Both sides were trying to convince the people that they had their best interests at heart. But many Vietnamese saw the Americans and Australians as invaders and thought they had no place there. They may not have been communists but they believed the Vietcong were more interested in the problems of their people at the village level. Also, the American style of warfare was seen as clumsy-shooting and bombing indiscriminately with terrible weapons, such as napalm bombs and defoliant sprays such as Agent Orange. Australia and the United States were also seen as supporting a corrupt regime in South Vietnam that did not have the backing of the ordinary people. </a:t>
            </a:r>
          </a:p>
          <a:p>
            <a:r>
              <a:rPr lang="en-AU" sz="1000" dirty="0">
                <a:solidFill>
                  <a:prstClr val="black"/>
                </a:solidFill>
                <a:latin typeface="Arial" panose="020B0604020202020204" pitchFamily="34" charset="0"/>
                <a:cs typeface="Arial" panose="020B0604020202020204" pitchFamily="34" charset="0"/>
              </a:rPr>
              <a:t>Some Vietnamese people did appreciate Australia's presence in their country. At the end of the war many soldiers felt they had let these people down. It became a tragedy for many Australian soldiers that many Vietnamese had to leave their country as refugees after the communist victory. The issues involved in the Vietnam War were never straightforward. This made the fighting even harder. </a:t>
            </a:r>
          </a:p>
          <a:p>
            <a:endParaRPr lang="en-AU" sz="10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Questions</a:t>
            </a:r>
          </a:p>
          <a:p>
            <a:r>
              <a:rPr lang="en-AU" sz="1100" dirty="0">
                <a:solidFill>
                  <a:prstClr val="black"/>
                </a:solidFill>
                <a:latin typeface="Arial" panose="020B0604020202020204" pitchFamily="34" charset="0"/>
                <a:cs typeface="Arial" panose="020B0604020202020204" pitchFamily="34" charset="0"/>
              </a:rPr>
              <a:t>9) What is a “war of hearts and minds</a:t>
            </a:r>
            <a:r>
              <a:rPr lang="en-AU" sz="1100" dirty="0">
                <a:solidFill>
                  <a:prstClr val="black"/>
                </a:solidFill>
                <a:latin typeface="Arial" panose="020B0604020202020204" pitchFamily="34" charset="0"/>
                <a:cs typeface="Arial" panose="020B0604020202020204" pitchFamily="34" charset="0"/>
              </a:rPr>
              <a:t>”? _____________________________________________________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10) Why were the Australians and Americans finding it hard to win such a war</a:t>
            </a:r>
            <a:r>
              <a:rPr lang="en-AU" sz="1100" dirty="0">
                <a:solidFill>
                  <a:prstClr val="black"/>
                </a:solidFill>
                <a:latin typeface="Arial" panose="020B0604020202020204" pitchFamily="34" charset="0"/>
                <a:cs typeface="Arial" panose="020B0604020202020204" pitchFamily="34" charset="0"/>
              </a:rPr>
              <a:t>? 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11) Why did many Vietnamese regard the Vietcong favourably</a:t>
            </a:r>
            <a:r>
              <a:rPr lang="en-AU" sz="1100" dirty="0">
                <a:solidFill>
                  <a:prstClr val="black"/>
                </a:solidFill>
                <a:latin typeface="Arial" panose="020B0604020202020204" pitchFamily="34" charset="0"/>
                <a:cs typeface="Arial" panose="020B0604020202020204" pitchFamily="34" charset="0"/>
              </a:rPr>
              <a:t>? 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12) How was the South Vietnamese government regarded</a:t>
            </a:r>
            <a:r>
              <a:rPr lang="en-AU" sz="1100" dirty="0">
                <a:solidFill>
                  <a:prstClr val="black"/>
                </a:solidFill>
                <a:latin typeface="Arial" panose="020B0604020202020204" pitchFamily="34" charset="0"/>
                <a:cs typeface="Arial" panose="020B0604020202020204" pitchFamily="34" charset="0"/>
              </a:rPr>
              <a:t>? 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Describe the American way of warfare in Vietnam? How did this affect people’s attitudes</a:t>
            </a:r>
            <a:r>
              <a:rPr lang="en-AU" sz="1100" dirty="0">
                <a:solidFill>
                  <a:prstClr val="black"/>
                </a:solidFill>
                <a:latin typeface="Arial" panose="020B0604020202020204" pitchFamily="34" charset="0"/>
                <a:cs typeface="Arial" panose="020B0604020202020204" pitchFamily="34" charset="0"/>
              </a:rPr>
              <a:t>? 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                </a:t>
            </a:r>
            <a:endParaRPr lang="en-AU" sz="1000" dirty="0">
              <a:solidFill>
                <a:prstClr val="black"/>
              </a:solidFill>
              <a:latin typeface="Arial" panose="020B0604020202020204" pitchFamily="34" charset="0"/>
              <a:cs typeface="Arial" panose="020B0604020202020204" pitchFamily="34" charset="0"/>
            </a:endParaRPr>
          </a:p>
          <a:p>
            <a:r>
              <a:rPr lang="en-AU" sz="1000" b="1" dirty="0">
                <a:solidFill>
                  <a:prstClr val="black"/>
                </a:solidFill>
                <a:latin typeface="Arial" panose="020B0604020202020204" pitchFamily="34" charset="0"/>
                <a:cs typeface="Arial" panose="020B0604020202020204" pitchFamily="34" charset="0"/>
              </a:rPr>
              <a:t>Medical and psychological problems </a:t>
            </a:r>
          </a:p>
          <a:p>
            <a:r>
              <a:rPr lang="en-AU" sz="1000" dirty="0">
                <a:solidFill>
                  <a:prstClr val="black"/>
                </a:solidFill>
                <a:latin typeface="Arial" panose="020B0604020202020204" pitchFamily="34" charset="0"/>
                <a:cs typeface="Arial" panose="020B0604020202020204" pitchFamily="34" charset="0"/>
              </a:rPr>
              <a:t>Many of the Australians injured in Vietnam suffered from wounds caused by exploding land mines. These mines, if they did not cause death, could cause terrible injuries, often leaving a person without one or both legs, or with shrapnel wounds to the body and eyes. Sadly, many of these mines were Australian mines that had originally been planted around the perimeter of the Australian base at Nui </a:t>
            </a:r>
            <a:r>
              <a:rPr lang="en-AU" sz="1000" dirty="0" err="1">
                <a:solidFill>
                  <a:prstClr val="black"/>
                </a:solidFill>
                <a:latin typeface="Arial" panose="020B0604020202020204" pitchFamily="34" charset="0"/>
                <a:cs typeface="Arial" panose="020B0604020202020204" pitchFamily="34" charset="0"/>
              </a:rPr>
              <a:t>Dat</a:t>
            </a:r>
            <a:r>
              <a:rPr lang="en-AU" sz="1000" dirty="0">
                <a:solidFill>
                  <a:prstClr val="black"/>
                </a:solidFill>
                <a:latin typeface="Arial" panose="020B0604020202020204" pitchFamily="34" charset="0"/>
                <a:cs typeface="Arial" panose="020B0604020202020204" pitchFamily="34" charset="0"/>
              </a:rPr>
              <a:t> but had been dug up by the Vietcong at night and then used against Australian soldiers. Other men suffered from gunshot and shrapnel wounds incurred in open battle, but many were injured by unseen snipers and unidentified Vietcong. The soldiers wounded in this way felt very bitter about the use of 'unfair' tactics. </a:t>
            </a:r>
          </a:p>
          <a:p>
            <a:endParaRPr lang="en-AU" sz="10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Questions</a:t>
            </a:r>
          </a:p>
          <a:p>
            <a:pPr marL="228600" indent="-228600">
              <a:buFontTx/>
              <a:buAutoNum type="arabicParenR"/>
            </a:pPr>
            <a:r>
              <a:rPr lang="en-AU" sz="1100" dirty="0">
                <a:solidFill>
                  <a:prstClr val="black"/>
                </a:solidFill>
                <a:latin typeface="Arial" panose="020B0604020202020204" pitchFamily="34" charset="0"/>
                <a:cs typeface="Arial" panose="020B0604020202020204" pitchFamily="34" charset="0"/>
              </a:rPr>
              <a:t>What </a:t>
            </a:r>
            <a:r>
              <a:rPr lang="en-AU" sz="1100" dirty="0">
                <a:solidFill>
                  <a:prstClr val="black"/>
                </a:solidFill>
                <a:latin typeface="Arial" panose="020B0604020202020204" pitchFamily="34" charset="0"/>
                <a:cs typeface="Arial" panose="020B0604020202020204" pitchFamily="34" charset="0"/>
              </a:rPr>
              <a:t>were some of the injuries caused by landmines</a:t>
            </a:r>
            <a:r>
              <a:rPr lang="en-AU" sz="1100" dirty="0">
                <a:solidFill>
                  <a:prstClr val="black"/>
                </a:solidFill>
                <a:latin typeface="Arial" panose="020B0604020202020204" pitchFamily="34" charset="0"/>
                <a:cs typeface="Arial" panose="020B0604020202020204" pitchFamily="34" charset="0"/>
              </a:rPr>
              <a:t>? 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AU" sz="1100" dirty="0">
                <a:solidFill>
                  <a:prstClr val="black"/>
                </a:solidFill>
                <a:latin typeface="Arial" panose="020B0604020202020204" pitchFamily="34" charset="0"/>
                <a:cs typeface="Arial" panose="020B0604020202020204" pitchFamily="34" charset="0"/>
              </a:rPr>
              <a:t>2) By what other means did soldiers suffer wounds</a:t>
            </a:r>
            <a:r>
              <a:rPr lang="en-AU" sz="1100" dirty="0">
                <a:solidFill>
                  <a:prstClr val="black"/>
                </a:solidFill>
                <a:latin typeface="Arial" panose="020B0604020202020204" pitchFamily="34" charset="0"/>
                <a:cs typeface="Arial" panose="020B0604020202020204" pitchFamily="34" charset="0"/>
              </a:rPr>
              <a:t>? ___________________________________________</a:t>
            </a:r>
          </a:p>
          <a:p>
            <a:r>
              <a:rPr lang="en-AU"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a:t>
            </a:r>
          </a:p>
          <a:p>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There </a:t>
            </a:r>
            <a:r>
              <a:rPr lang="en-AU" sz="1000" dirty="0">
                <a:solidFill>
                  <a:prstClr val="black"/>
                </a:solidFill>
                <a:latin typeface="Arial" panose="020B0604020202020204" pitchFamily="34" charset="0"/>
                <a:cs typeface="Arial" panose="020B0604020202020204" pitchFamily="34" charset="0"/>
              </a:rPr>
              <a:t>was also a large number of men who suffered from the effects of chemicals such as Agent Orange, a defoliant used to kill jungle growth and expose the enemy. It was sprayed freely over land and troops throughout the war, with no regard to the effects it might have on the men exposed to it. The long-term physical effects of the chemical include nervous conditions, various forms of cancer and malformation of children conceived and born after the war. </a:t>
            </a:r>
          </a:p>
          <a:p>
            <a:r>
              <a:rPr lang="en-AU" sz="1000" dirty="0">
                <a:solidFill>
                  <a:prstClr val="black"/>
                </a:solidFill>
                <a:latin typeface="Arial" panose="020B0604020202020204" pitchFamily="34" charset="0"/>
                <a:cs typeface="Arial" panose="020B0604020202020204" pitchFamily="34" charset="0"/>
              </a:rPr>
              <a:t>There is a huge legacy of suffering caused to innocent Vietnamese civilians caught under the path of this spraying. </a:t>
            </a:r>
          </a:p>
          <a:p>
            <a:r>
              <a:rPr lang="en-AU" sz="1000" dirty="0">
                <a:solidFill>
                  <a:prstClr val="black"/>
                </a:solidFill>
                <a:latin typeface="Arial" panose="020B0604020202020204" pitchFamily="34" charset="0"/>
                <a:cs typeface="Arial" panose="020B0604020202020204" pitchFamily="34" charset="0"/>
              </a:rPr>
              <a:t>Because of the nature of the Vietnam War, many of the veterans returned with psychological problems. These men were seen by many in their country as murderers and villains. This was compounded by the actual nature of the fighting: a poorly recognisable enemy had led to many civilian deaths and it is not surprising that many men returning from the war were plagued by guilt and bad dreams. Many soldiers were affected by guilt because they felt that they had let down the South Vietnamese people, that they had deserted them after promising so much. There were many mixed emotions in the aftermath of this war. </a:t>
            </a:r>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Questions</a:t>
            </a:r>
          </a:p>
          <a:p>
            <a:pPr marL="228600" indent="-228600">
              <a:buFontTx/>
              <a:buAutoNum type="arabicParenR"/>
            </a:pPr>
            <a:r>
              <a:rPr lang="en-AU" sz="1000" dirty="0">
                <a:solidFill>
                  <a:prstClr val="black"/>
                </a:solidFill>
                <a:latin typeface="Arial" panose="020B0604020202020204" pitchFamily="34" charset="0"/>
                <a:cs typeface="Arial" panose="020B0604020202020204" pitchFamily="34" charset="0"/>
              </a:rPr>
              <a:t>What was Agent Orange and why was it used? _____________________________________________</a:t>
            </a:r>
          </a:p>
          <a:p>
            <a:r>
              <a:rPr lang="en-AU"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000" dirty="0">
                <a:solidFill>
                  <a:prstClr val="black"/>
                </a:solidFill>
                <a:latin typeface="Arial" panose="020B0604020202020204" pitchFamily="34" charset="0"/>
                <a:cs typeface="Arial" panose="020B0604020202020204" pitchFamily="34" charset="0"/>
              </a:rPr>
              <a:t>2) What were some of the effects of exposure to Agent Orange?__________________________________</a:t>
            </a:r>
          </a:p>
          <a:p>
            <a:r>
              <a:rPr lang="en-AU"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000" dirty="0">
                <a:solidFill>
                  <a:prstClr val="black"/>
                </a:solidFill>
                <a:latin typeface="Arial" panose="020B0604020202020204" pitchFamily="34" charset="0"/>
                <a:cs typeface="Arial" panose="020B0604020202020204" pitchFamily="34" charset="0"/>
              </a:rPr>
              <a:t>3) How did many Australians regard returning veterans?________________________________________</a:t>
            </a:r>
          </a:p>
          <a:p>
            <a:r>
              <a:rPr lang="en-AU"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AU" sz="1000" dirty="0">
                <a:solidFill>
                  <a:prstClr val="black"/>
                </a:solidFill>
                <a:latin typeface="Arial" panose="020B0604020202020204" pitchFamily="34" charset="0"/>
                <a:cs typeface="Arial" panose="020B0604020202020204" pitchFamily="34" charset="0"/>
              </a:rPr>
              <a:t>4) Why did many veterans suffer from guilt __________________________________________________</a:t>
            </a:r>
          </a:p>
          <a:p>
            <a:r>
              <a:rPr lang="en-AU"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endParaRPr lang="en-AU"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2245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625313" y="-1558171"/>
            <a:ext cx="6815720" cy="9956572"/>
          </a:xfrm>
          <a:prstGeom prst="rect">
            <a:avLst/>
          </a:prstGeom>
        </p:spPr>
        <p:txBody>
          <a:bodyPr wrap="square">
            <a:spAutoFit/>
          </a:bodyPr>
          <a:lstStyle/>
          <a:p>
            <a:pPr eaLnBrk="0" fontAlgn="base" hangingPunct="0">
              <a:spcBef>
                <a:spcPct val="0"/>
              </a:spcBef>
              <a:spcAft>
                <a:spcPct val="0"/>
              </a:spcAft>
            </a:pPr>
            <a:r>
              <a:rPr lang="en-AU" sz="1100" b="1" dirty="0">
                <a:solidFill>
                  <a:prstClr val="black"/>
                </a:solidFill>
                <a:latin typeface="Arial" pitchFamily="34" charset="0"/>
                <a:cs typeface="Arial" panose="020B0604020202020204" pitchFamily="34" charset="0"/>
              </a:rPr>
              <a:t>Year 10 </a:t>
            </a:r>
            <a:r>
              <a:rPr lang="en-AU" sz="1100" b="1" dirty="0" err="1">
                <a:solidFill>
                  <a:prstClr val="black"/>
                </a:solidFill>
                <a:latin typeface="Arial" pitchFamily="34" charset="0"/>
                <a:cs typeface="Arial" panose="020B0604020202020204" pitchFamily="34" charset="0"/>
              </a:rPr>
              <a:t>Hist</a:t>
            </a:r>
            <a:r>
              <a:rPr lang="en-AU" sz="1100" b="1" dirty="0">
                <a:solidFill>
                  <a:prstClr val="black"/>
                </a:solidFill>
                <a:latin typeface="Arial" pitchFamily="34" charset="0"/>
                <a:cs typeface="Arial" panose="020B0604020202020204" pitchFamily="34" charset="0"/>
              </a:rPr>
              <a:t>: The Vietnam War Lesson 1 Reading Activity</a:t>
            </a:r>
          </a:p>
          <a:p>
            <a:pPr eaLnBrk="0" fontAlgn="base" hangingPunct="0">
              <a:spcBef>
                <a:spcPct val="0"/>
              </a:spcBef>
              <a:spcAft>
                <a:spcPct val="0"/>
              </a:spcAft>
            </a:pPr>
            <a:endParaRPr lang="en-AU" sz="1100"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Write down the heading. ______________________________________________________________</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Number the paragraphs.</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Circle the metalanguage words : </a:t>
            </a:r>
            <a:endParaRPr lang="en-AU" sz="1100"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ea typeface="Times New Roman" pitchFamily="18" charset="0"/>
                <a:cs typeface="Arial" panose="020B0604020202020204" pitchFamily="34" charset="0"/>
              </a:rPr>
              <a:t>Write </a:t>
            </a:r>
            <a:r>
              <a:rPr lang="en-AU" sz="1100" dirty="0">
                <a:solidFill>
                  <a:prstClr val="black"/>
                </a:solidFill>
                <a:latin typeface="Arial" pitchFamily="34" charset="0"/>
                <a:ea typeface="Times New Roman" pitchFamily="18" charset="0"/>
                <a:cs typeface="Arial" panose="020B0604020202020204" pitchFamily="34" charset="0"/>
              </a:rPr>
              <a:t>down the words you don’t know the meaning of or find difficult  to spell.</a:t>
            </a:r>
          </a:p>
          <a:p>
            <a:pPr eaLnBrk="0" fontAlgn="base" hangingPunct="0">
              <a:spcBef>
                <a:spcPct val="0"/>
              </a:spcBef>
              <a:spcAft>
                <a:spcPct val="0"/>
              </a:spcAft>
            </a:pPr>
            <a:r>
              <a:rPr lang="en-AU" sz="1100" dirty="0">
                <a:solidFill>
                  <a:prstClr val="black"/>
                </a:solidFill>
                <a:latin typeface="Arial" pitchFamily="34" charset="0"/>
                <a:ea typeface="Times New Roman" pitchFamily="18" charset="0"/>
                <a:cs typeface="Arial" panose="020B0604020202020204" pitchFamily="34" charset="0"/>
              </a:rPr>
              <a:t>_____________________________________________________________________________________</a:t>
            </a:r>
          </a:p>
          <a:p>
            <a:pPr marL="228600" indent="-228600" eaLnBrk="0" fontAlgn="base" hangingPunct="0">
              <a:spcBef>
                <a:spcPct val="0"/>
              </a:spcBef>
              <a:spcAft>
                <a:spcPct val="0"/>
              </a:spcAft>
              <a:buFont typeface="+mj-lt"/>
              <a:buAutoNum type="arabicPeriod" startAt="5"/>
            </a:pPr>
            <a:r>
              <a:rPr lang="en-AU" sz="1100" dirty="0">
                <a:solidFill>
                  <a:prstClr val="black"/>
                </a:solidFill>
                <a:latin typeface="Arial" pitchFamily="34" charset="0"/>
                <a:ea typeface="Times New Roman" pitchFamily="18" charset="0"/>
                <a:cs typeface="Arial" panose="020B0604020202020204" pitchFamily="34" charset="0"/>
              </a:rPr>
              <a:t>Highlight 5 nouns. Highlight 5 verbs. Highlight 5 adjectives. Highlight 3 adverbs.</a:t>
            </a:r>
          </a:p>
          <a:p>
            <a:pPr marL="228600" indent="-228600" eaLnBrk="0" fontAlgn="base" hangingPunct="0">
              <a:spcBef>
                <a:spcPct val="0"/>
              </a:spcBef>
              <a:spcAft>
                <a:spcPct val="0"/>
              </a:spcAft>
              <a:buFont typeface="+mj-lt"/>
              <a:buAutoNum type="arabicPeriod" startAt="5"/>
            </a:pPr>
            <a:r>
              <a:rPr lang="en-AU" sz="1100" dirty="0">
                <a:solidFill>
                  <a:prstClr val="black"/>
                </a:solidFill>
                <a:latin typeface="Arial" pitchFamily="34" charset="0"/>
                <a:ea typeface="Times New Roman" pitchFamily="18" charset="0"/>
                <a:cs typeface="Arial" panose="020B0604020202020204" pitchFamily="34" charset="0"/>
              </a:rPr>
              <a:t>Write down 3 things you have learnt from reading this passage.</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endParaRPr lang="en-AU" sz="1100" dirty="0">
              <a:solidFill>
                <a:prstClr val="black"/>
              </a:solidFill>
              <a:latin typeface="Arial" pitchFamily="34" charset="0"/>
              <a:ea typeface="Times New Roman" pitchFamily="18" charset="0"/>
              <a:cs typeface="Arial" panose="020B0604020202020204" pitchFamily="34" charset="0"/>
            </a:endParaRPr>
          </a:p>
          <a:p>
            <a:endParaRPr lang="en-AU" sz="1000" dirty="0">
              <a:solidFill>
                <a:prstClr val="black"/>
              </a:solidFill>
              <a:latin typeface="Arial" panose="020B0604020202020204" pitchFamily="34" charset="0"/>
              <a:cs typeface="Arial" panose="020B0604020202020204" pitchFamily="34" charset="0"/>
            </a:endParaRPr>
          </a:p>
          <a:p>
            <a:r>
              <a:rPr lang="en-AU" sz="1000" b="1" dirty="0">
                <a:solidFill>
                  <a:prstClr val="black"/>
                </a:solidFill>
                <a:latin typeface="Arial" panose="020B0604020202020204" pitchFamily="34" charset="0"/>
                <a:cs typeface="Arial" panose="020B0604020202020204" pitchFamily="34" charset="0"/>
              </a:rPr>
              <a:t>Background to the Vietnam War</a:t>
            </a:r>
          </a:p>
          <a:p>
            <a:r>
              <a:rPr lang="en-AU" sz="1000" dirty="0">
                <a:solidFill>
                  <a:prstClr val="black"/>
                </a:solidFill>
                <a:latin typeface="Arial" panose="020B0604020202020204" pitchFamily="34" charset="0"/>
                <a:cs typeface="Arial" panose="020B0604020202020204" pitchFamily="34" charset="0"/>
              </a:rPr>
              <a:t>The </a:t>
            </a:r>
            <a:r>
              <a:rPr lang="en-AU" sz="1000" dirty="0">
                <a:solidFill>
                  <a:prstClr val="black"/>
                </a:solidFill>
                <a:latin typeface="Arial" panose="020B0604020202020204" pitchFamily="34" charset="0"/>
                <a:cs typeface="Arial" panose="020B0604020202020204" pitchFamily="34" charset="0"/>
              </a:rPr>
              <a:t>USA and the Soviet Union (Russia) were allies during World War II and their combined military and industrial might was instrumental in the defeat of Nazi Germany. The USA and the Soviet Union emerged from the war as the two world superpowers. There were, however, such deep-seated political, social, religious and economic differences between them that the two super powers became rivals. These tensions led to the so-called Cold War.</a:t>
            </a:r>
          </a:p>
          <a:p>
            <a:r>
              <a:rPr lang="en-AU" sz="1000" dirty="0">
                <a:solidFill>
                  <a:prstClr val="black"/>
                </a:solidFill>
                <a:latin typeface="Arial" panose="020B0604020202020204" pitchFamily="34" charset="0"/>
                <a:cs typeface="Arial" panose="020B0604020202020204" pitchFamily="34" charset="0"/>
              </a:rPr>
              <a:t>America was a capitalist nation. The means of production and distribution (factories, transport systems) were largely privately owned and were run for profit. Individuals could amass great wealth but others remained poor. Americans thrived on the dream that anyone with ability could strike it rich – work hard and long enough and you could become a millionaire</a:t>
            </a:r>
            <a:r>
              <a:rPr lang="en-AU" sz="1000" dirty="0">
                <a:solidFill>
                  <a:prstClr val="black"/>
                </a:solidFill>
                <a:latin typeface="Arial" panose="020B0604020202020204" pitchFamily="34" charset="0"/>
                <a:cs typeface="Arial" panose="020B0604020202020204" pitchFamily="34" charset="0"/>
              </a:rPr>
              <a:t>.</a:t>
            </a:r>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Russia was a communist country. An ongoing revolution in and after 1917 had seen private property and wealth confiscated by the government, supposedly to benefit everyone including the poor. Individuals and companies that had accumulated huge fortunes had them and their property taken.</a:t>
            </a:r>
          </a:p>
          <a:p>
            <a:r>
              <a:rPr lang="en-AU" sz="1000" dirty="0">
                <a:solidFill>
                  <a:prstClr val="black"/>
                </a:solidFill>
                <a:latin typeface="Arial" panose="020B0604020202020204" pitchFamily="34" charset="0"/>
                <a:cs typeface="Arial" panose="020B0604020202020204" pitchFamily="34" charset="0"/>
              </a:rPr>
              <a:t>After </a:t>
            </a:r>
            <a:r>
              <a:rPr lang="en-AU" sz="1000" dirty="0">
                <a:solidFill>
                  <a:prstClr val="black"/>
                </a:solidFill>
                <a:latin typeface="Arial" panose="020B0604020202020204" pitchFamily="34" charset="0"/>
                <a:cs typeface="Arial" panose="020B0604020202020204" pitchFamily="34" charset="0"/>
              </a:rPr>
              <a:t>World War II, communism seemed to be spreading. China had become communist in 1949. Also, Russia had taken over much of Eastern Europe to create a buffer zone for protection against any future attack by Germany or the now hostile Western European nations and America. Countries like Poland, Czechoslovakia, Romania, Albania, Hungary and East Germany lost their independence and were placed under Russian control. The collapse of one country after another to communism gave rise to the Domino Theory. </a:t>
            </a:r>
          </a:p>
          <a:p>
            <a:r>
              <a:rPr lang="en-AU" sz="1000" dirty="0">
                <a:solidFill>
                  <a:prstClr val="black"/>
                </a:solidFill>
                <a:latin typeface="Arial" panose="020B0604020202020204" pitchFamily="34" charset="0"/>
                <a:cs typeface="Arial" panose="020B0604020202020204" pitchFamily="34" charset="0"/>
              </a:rPr>
              <a:t>Americans saw the spread of communism as a threat to their way of life. It had to be resisted, so America tried to stop communist revolutions in Asia, Europe and South America. Therefore, when the communists from the north of Vietnam tried to take over the country, America poured in money, and then military advisors and finally combat troops. </a:t>
            </a:r>
          </a:p>
          <a:p>
            <a:r>
              <a:rPr lang="en-AU" sz="1000" dirty="0">
                <a:solidFill>
                  <a:prstClr val="black"/>
                </a:solidFill>
                <a:latin typeface="Arial" panose="020B0604020202020204" pitchFamily="34" charset="0"/>
                <a:cs typeface="Arial" panose="020B0604020202020204" pitchFamily="34" charset="0"/>
              </a:rPr>
              <a:t>Because Australia wanted to remain friends with the Americans, we also sent troops to support them. This has echoes in today’s Iraq crisis, in which John Howard has sent military personnel to support George Bush’s Americans </a:t>
            </a:r>
          </a:p>
          <a:p>
            <a:r>
              <a:rPr lang="en-AU" sz="1000" dirty="0">
                <a:solidFill>
                  <a:prstClr val="black"/>
                </a:solidFill>
                <a:latin typeface="Arial" panose="020B0604020202020204" pitchFamily="34" charset="0"/>
                <a:cs typeface="Arial" panose="020B0604020202020204" pitchFamily="34" charset="0"/>
              </a:rPr>
              <a:t>Between </a:t>
            </a:r>
            <a:r>
              <a:rPr lang="en-AU" sz="1000" dirty="0">
                <a:solidFill>
                  <a:prstClr val="black"/>
                </a:solidFill>
                <a:latin typeface="Arial" panose="020B0604020202020204" pitchFamily="34" charset="0"/>
                <a:cs typeface="Arial" panose="020B0604020202020204" pitchFamily="34" charset="0"/>
              </a:rPr>
              <a:t>the 1860s and the 1890s, France </a:t>
            </a:r>
            <a:r>
              <a:rPr lang="en-AU" sz="1000" dirty="0">
                <a:solidFill>
                  <a:prstClr val="black"/>
                </a:solidFill>
                <a:latin typeface="Arial" panose="020B0604020202020204" pitchFamily="34" charset="0"/>
                <a:cs typeface="Arial" panose="020B0604020202020204" pitchFamily="34" charset="0"/>
              </a:rPr>
              <a:t>took control </a:t>
            </a:r>
            <a:r>
              <a:rPr lang="en-AU" sz="1000" dirty="0">
                <a:solidFill>
                  <a:prstClr val="black"/>
                </a:solidFill>
                <a:latin typeface="Arial" panose="020B0604020202020204" pitchFamily="34" charset="0"/>
                <a:cs typeface="Arial" panose="020B0604020202020204" pitchFamily="34" charset="0"/>
              </a:rPr>
              <a:t>of all of South-East Asia, which </a:t>
            </a:r>
            <a:r>
              <a:rPr lang="en-AU" sz="1000" dirty="0">
                <a:solidFill>
                  <a:prstClr val="black"/>
                </a:solidFill>
                <a:latin typeface="Arial" panose="020B0604020202020204" pitchFamily="34" charset="0"/>
                <a:cs typeface="Arial" panose="020B0604020202020204" pitchFamily="34" charset="0"/>
              </a:rPr>
              <a:t>comprises the </a:t>
            </a:r>
            <a:r>
              <a:rPr lang="en-AU" sz="1000" dirty="0">
                <a:solidFill>
                  <a:prstClr val="black"/>
                </a:solidFill>
                <a:latin typeface="Arial" panose="020B0604020202020204" pitchFamily="34" charset="0"/>
                <a:cs typeface="Arial" panose="020B0604020202020204" pitchFamily="34" charset="0"/>
              </a:rPr>
              <a:t>nations of Vietnam, Laos and Cambodia. </a:t>
            </a:r>
            <a:r>
              <a:rPr lang="en-AU" sz="1000" dirty="0">
                <a:solidFill>
                  <a:prstClr val="black"/>
                </a:solidFill>
                <a:latin typeface="Arial" panose="020B0604020202020204" pitchFamily="34" charset="0"/>
                <a:cs typeface="Arial" panose="020B0604020202020204" pitchFamily="34" charset="0"/>
              </a:rPr>
              <a:t>French rule </a:t>
            </a:r>
            <a:r>
              <a:rPr lang="en-AU" sz="1000" dirty="0">
                <a:solidFill>
                  <a:prstClr val="black"/>
                </a:solidFill>
                <a:latin typeface="Arial" panose="020B0604020202020204" pitchFamily="34" charset="0"/>
                <a:cs typeface="Arial" panose="020B0604020202020204" pitchFamily="34" charset="0"/>
              </a:rPr>
              <a:t>in Vietnam was unpopular and several </a:t>
            </a:r>
            <a:r>
              <a:rPr lang="en-AU" sz="1000" dirty="0">
                <a:solidFill>
                  <a:prstClr val="black"/>
                </a:solidFill>
                <a:latin typeface="Arial" panose="020B0604020202020204" pitchFamily="34" charset="0"/>
                <a:cs typeface="Arial" panose="020B0604020202020204" pitchFamily="34" charset="0"/>
              </a:rPr>
              <a:t>revolts occurred </a:t>
            </a:r>
            <a:r>
              <a:rPr lang="en-AU" sz="1000" dirty="0">
                <a:solidFill>
                  <a:prstClr val="black"/>
                </a:solidFill>
                <a:latin typeface="Arial" panose="020B0604020202020204" pitchFamily="34" charset="0"/>
                <a:cs typeface="Arial" panose="020B0604020202020204" pitchFamily="34" charset="0"/>
              </a:rPr>
              <a:t>but without </a:t>
            </a:r>
            <a:r>
              <a:rPr lang="en-AU" sz="1000" dirty="0">
                <a:solidFill>
                  <a:prstClr val="black"/>
                </a:solidFill>
                <a:latin typeface="Arial" panose="020B0604020202020204" pitchFamily="34" charset="0"/>
                <a:cs typeface="Arial" panose="020B0604020202020204" pitchFamily="34" charset="0"/>
              </a:rPr>
              <a:t>success</a:t>
            </a:r>
            <a:r>
              <a:rPr lang="en-AU" sz="1000" dirty="0">
                <a:solidFill>
                  <a:prstClr val="black"/>
                </a:solidFill>
                <a:latin typeface="Arial" panose="020B0604020202020204" pitchFamily="34" charset="0"/>
                <a:cs typeface="Arial" panose="020B0604020202020204" pitchFamily="34" charset="0"/>
              </a:rPr>
              <a:t>.</a:t>
            </a:r>
          </a:p>
          <a:p>
            <a:r>
              <a:rPr lang="en-AU" sz="1000" dirty="0">
                <a:solidFill>
                  <a:prstClr val="black"/>
                </a:solidFill>
                <a:latin typeface="Arial" panose="020B0604020202020204" pitchFamily="34" charset="0"/>
                <a:cs typeface="Arial" panose="020B0604020202020204" pitchFamily="34" charset="0"/>
              </a:rPr>
              <a:t>France's defeat in World War II allowed </a:t>
            </a:r>
            <a:r>
              <a:rPr lang="en-AU" sz="1000" dirty="0">
                <a:solidFill>
                  <a:prstClr val="black"/>
                </a:solidFill>
                <a:latin typeface="Arial" panose="020B0604020202020204" pitchFamily="34" charset="0"/>
                <a:cs typeface="Arial" panose="020B0604020202020204" pitchFamily="34" charset="0"/>
              </a:rPr>
              <a:t>the Japanese </a:t>
            </a:r>
            <a:r>
              <a:rPr lang="en-AU" sz="1000" dirty="0">
                <a:solidFill>
                  <a:prstClr val="black"/>
                </a:solidFill>
                <a:latin typeface="Arial" panose="020B0604020202020204" pitchFamily="34" charset="0"/>
                <a:cs typeface="Arial" panose="020B0604020202020204" pitchFamily="34" charset="0"/>
              </a:rPr>
              <a:t>to take control of the country </a:t>
            </a:r>
            <a:r>
              <a:rPr lang="en-AU" sz="1000" dirty="0">
                <a:solidFill>
                  <a:prstClr val="black"/>
                </a:solidFill>
                <a:latin typeface="Arial" panose="020B0604020202020204" pitchFamily="34" charset="0"/>
                <a:cs typeface="Arial" panose="020B0604020202020204" pitchFamily="34" charset="0"/>
              </a:rPr>
              <a:t>between 1940 </a:t>
            </a:r>
            <a:r>
              <a:rPr lang="en-AU" sz="1000" dirty="0">
                <a:solidFill>
                  <a:prstClr val="black"/>
                </a:solidFill>
                <a:latin typeface="Arial" panose="020B0604020202020204" pitchFamily="34" charset="0"/>
                <a:cs typeface="Arial" panose="020B0604020202020204" pitchFamily="34" charset="0"/>
              </a:rPr>
              <a:t>and 1945. Japanese rule was even </a:t>
            </a:r>
            <a:r>
              <a:rPr lang="en-AU" sz="1000" dirty="0">
                <a:solidFill>
                  <a:prstClr val="black"/>
                </a:solidFill>
                <a:latin typeface="Arial" panose="020B0604020202020204" pitchFamily="34" charset="0"/>
                <a:cs typeface="Arial" panose="020B0604020202020204" pitchFamily="34" charset="0"/>
              </a:rPr>
              <a:t>worse than </a:t>
            </a:r>
            <a:r>
              <a:rPr lang="en-AU" sz="1000" dirty="0">
                <a:solidFill>
                  <a:prstClr val="black"/>
                </a:solidFill>
                <a:latin typeface="Arial" panose="020B0604020202020204" pitchFamily="34" charset="0"/>
                <a:cs typeface="Arial" panose="020B0604020202020204" pitchFamily="34" charset="0"/>
              </a:rPr>
              <a:t>that of the French and in 1945 there </a:t>
            </a:r>
            <a:r>
              <a:rPr lang="en-AU" sz="1000" dirty="0">
                <a:solidFill>
                  <a:prstClr val="black"/>
                </a:solidFill>
                <a:latin typeface="Arial" panose="020B0604020202020204" pitchFamily="34" charset="0"/>
                <a:cs typeface="Arial" panose="020B0604020202020204" pitchFamily="34" charset="0"/>
              </a:rPr>
              <a:t>were millions </a:t>
            </a:r>
            <a:r>
              <a:rPr lang="en-AU" sz="1000" dirty="0">
                <a:solidFill>
                  <a:prstClr val="black"/>
                </a:solidFill>
                <a:latin typeface="Arial" panose="020B0604020202020204" pitchFamily="34" charset="0"/>
                <a:cs typeface="Arial" panose="020B0604020202020204" pitchFamily="34" charset="0"/>
              </a:rPr>
              <a:t>of Vietnamese peasants starving.</a:t>
            </a:r>
          </a:p>
          <a:p>
            <a:r>
              <a:rPr lang="en-AU" sz="1000" dirty="0">
                <a:solidFill>
                  <a:prstClr val="black"/>
                </a:solidFill>
                <a:latin typeface="Arial" panose="020B0604020202020204" pitchFamily="34" charset="0"/>
                <a:cs typeface="Arial" panose="020B0604020202020204" pitchFamily="34" charset="0"/>
              </a:rPr>
              <a:t>Following the Japanese surrender at the end </a:t>
            </a:r>
            <a:r>
              <a:rPr lang="en-AU" sz="1000" dirty="0">
                <a:solidFill>
                  <a:prstClr val="black"/>
                </a:solidFill>
                <a:latin typeface="Arial" panose="020B0604020202020204" pitchFamily="34" charset="0"/>
                <a:cs typeface="Arial" panose="020B0604020202020204" pitchFamily="34" charset="0"/>
              </a:rPr>
              <a:t>of World </a:t>
            </a:r>
            <a:r>
              <a:rPr lang="en-AU" sz="1000" dirty="0">
                <a:solidFill>
                  <a:prstClr val="black"/>
                </a:solidFill>
                <a:latin typeface="Arial" panose="020B0604020202020204" pitchFamily="34" charset="0"/>
                <a:cs typeface="Arial" panose="020B0604020202020204" pitchFamily="34" charset="0"/>
              </a:rPr>
              <a:t>War II, the French returned to reclaim </a:t>
            </a:r>
            <a:r>
              <a:rPr lang="en-AU" sz="1000" dirty="0">
                <a:solidFill>
                  <a:prstClr val="black"/>
                </a:solidFill>
                <a:latin typeface="Arial" panose="020B0604020202020204" pitchFamily="34" charset="0"/>
                <a:cs typeface="Arial" panose="020B0604020202020204" pitchFamily="34" charset="0"/>
              </a:rPr>
              <a:t>their colony.</a:t>
            </a:r>
          </a:p>
          <a:p>
            <a:r>
              <a:rPr lang="en-AU" sz="1000" dirty="0">
                <a:solidFill>
                  <a:prstClr val="black"/>
                </a:solidFill>
                <a:latin typeface="Arial" panose="020B0604020202020204" pitchFamily="34" charset="0"/>
                <a:cs typeface="Arial" panose="020B0604020202020204" pitchFamily="34" charset="0"/>
              </a:rPr>
              <a:t>However</a:t>
            </a:r>
            <a:r>
              <a:rPr lang="en-AU" sz="1000" dirty="0">
                <a:solidFill>
                  <a:prstClr val="black"/>
                </a:solidFill>
                <a:latin typeface="Arial" panose="020B0604020202020204" pitchFamily="34" charset="0"/>
                <a:cs typeface="Arial" panose="020B0604020202020204" pitchFamily="34" charset="0"/>
              </a:rPr>
              <a:t>, the Vietnamese nationalists did </a:t>
            </a:r>
            <a:r>
              <a:rPr lang="en-AU" sz="1000" dirty="0">
                <a:solidFill>
                  <a:prstClr val="black"/>
                </a:solidFill>
                <a:latin typeface="Arial" panose="020B0604020202020204" pitchFamily="34" charset="0"/>
                <a:cs typeface="Arial" panose="020B0604020202020204" pitchFamily="34" charset="0"/>
              </a:rPr>
              <a:t>not want </a:t>
            </a:r>
            <a:r>
              <a:rPr lang="en-AU" sz="1000" dirty="0">
                <a:solidFill>
                  <a:prstClr val="black"/>
                </a:solidFill>
                <a:latin typeface="Arial" panose="020B0604020202020204" pitchFamily="34" charset="0"/>
                <a:cs typeface="Arial" panose="020B0604020202020204" pitchFamily="34" charset="0"/>
              </a:rPr>
              <a:t>the French back. They wanted </a:t>
            </a:r>
            <a:r>
              <a:rPr lang="en-AU" sz="1000" dirty="0">
                <a:solidFill>
                  <a:prstClr val="black"/>
                </a:solidFill>
                <a:latin typeface="Arial" panose="020B0604020202020204" pitchFamily="34" charset="0"/>
                <a:cs typeface="Arial" panose="020B0604020202020204" pitchFamily="34" charset="0"/>
              </a:rPr>
              <a:t>their national </a:t>
            </a:r>
            <a:r>
              <a:rPr lang="en-AU" sz="1000" dirty="0">
                <a:solidFill>
                  <a:prstClr val="black"/>
                </a:solidFill>
                <a:latin typeface="Arial" panose="020B0604020202020204" pitchFamily="34" charset="0"/>
                <a:cs typeface="Arial" panose="020B0604020202020204" pitchFamily="34" charset="0"/>
              </a:rPr>
              <a:t>independence.</a:t>
            </a:r>
          </a:p>
          <a:p>
            <a:r>
              <a:rPr lang="en-AU" sz="1000" dirty="0">
                <a:solidFill>
                  <a:prstClr val="black"/>
                </a:solidFill>
                <a:latin typeface="Arial" panose="020B0604020202020204" pitchFamily="34" charset="0"/>
                <a:cs typeface="Arial" panose="020B0604020202020204" pitchFamily="34" charset="0"/>
              </a:rPr>
              <a:t>This </a:t>
            </a:r>
            <a:r>
              <a:rPr lang="en-AU" sz="1000" dirty="0">
                <a:solidFill>
                  <a:prstClr val="black"/>
                </a:solidFill>
                <a:latin typeface="Arial" panose="020B0604020202020204" pitchFamily="34" charset="0"/>
                <a:cs typeface="Arial" panose="020B0604020202020204" pitchFamily="34" charset="0"/>
              </a:rPr>
              <a:t>led to the First Indochina War (</a:t>
            </a:r>
            <a:r>
              <a:rPr lang="en-AU" sz="1000" dirty="0">
                <a:solidFill>
                  <a:prstClr val="black"/>
                </a:solidFill>
                <a:latin typeface="Arial" panose="020B0604020202020204" pitchFamily="34" charset="0"/>
                <a:cs typeface="Arial" panose="020B0604020202020204" pitchFamily="34" charset="0"/>
              </a:rPr>
              <a:t>1946- 54</a:t>
            </a:r>
            <a:r>
              <a:rPr lang="en-AU" sz="1000" dirty="0">
                <a:solidFill>
                  <a:prstClr val="black"/>
                </a:solidFill>
                <a:latin typeface="Arial" panose="020B0604020202020204" pitchFamily="34" charset="0"/>
                <a:cs typeface="Arial" panose="020B0604020202020204" pitchFamily="34" charset="0"/>
              </a:rPr>
              <a:t>) war raged between the French and the nationalist Vietminh forces led by </a:t>
            </a:r>
            <a:r>
              <a:rPr lang="en-AU" sz="1000" dirty="0" err="1">
                <a:solidFill>
                  <a:prstClr val="black"/>
                </a:solidFill>
                <a:latin typeface="Arial" panose="020B0604020202020204" pitchFamily="34" charset="0"/>
                <a:cs typeface="Arial" panose="020B0604020202020204" pitchFamily="34" charset="0"/>
              </a:rPr>
              <a:t>Ho</a:t>
            </a:r>
            <a:r>
              <a:rPr lang="en-AU" sz="1000" dirty="0">
                <a:solidFill>
                  <a:prstClr val="black"/>
                </a:solidFill>
                <a:latin typeface="Arial" panose="020B0604020202020204" pitchFamily="34" charset="0"/>
                <a:cs typeface="Arial" panose="020B0604020202020204" pitchFamily="34" charset="0"/>
              </a:rPr>
              <a:t> Chi </a:t>
            </a:r>
            <a:r>
              <a:rPr lang="en-AU" sz="1000" dirty="0">
                <a:solidFill>
                  <a:prstClr val="black"/>
                </a:solidFill>
                <a:latin typeface="Arial" panose="020B0604020202020204" pitchFamily="34" charset="0"/>
                <a:cs typeface="Arial" panose="020B0604020202020204" pitchFamily="34" charset="0"/>
              </a:rPr>
              <a:t>Minh.  </a:t>
            </a:r>
          </a:p>
          <a:p>
            <a:r>
              <a:rPr lang="en-AU" sz="1000" dirty="0">
                <a:solidFill>
                  <a:prstClr val="black"/>
                </a:solidFill>
                <a:latin typeface="Arial" panose="020B0604020202020204" pitchFamily="34" charset="0"/>
                <a:cs typeface="Arial" panose="020B0604020202020204" pitchFamily="34" charset="0"/>
              </a:rPr>
              <a:t>In </a:t>
            </a:r>
            <a:r>
              <a:rPr lang="en-AU" sz="1000" dirty="0">
                <a:solidFill>
                  <a:prstClr val="black"/>
                </a:solidFill>
                <a:latin typeface="Arial" panose="020B0604020202020204" pitchFamily="34" charset="0"/>
                <a:cs typeface="Arial" panose="020B0604020202020204" pitchFamily="34" charset="0"/>
              </a:rPr>
              <a:t>1954, French rule came to an end when the French army suffered a humiliating defeat at the Battle of </a:t>
            </a:r>
            <a:r>
              <a:rPr lang="en-AU" sz="1000" dirty="0" err="1">
                <a:solidFill>
                  <a:prstClr val="black"/>
                </a:solidFill>
                <a:latin typeface="Arial" panose="020B0604020202020204" pitchFamily="34" charset="0"/>
                <a:cs typeface="Arial" panose="020B0604020202020204" pitchFamily="34" charset="0"/>
              </a:rPr>
              <a:t>Dien</a:t>
            </a:r>
            <a:r>
              <a:rPr lang="en-AU" sz="1000" dirty="0">
                <a:solidFill>
                  <a:prstClr val="black"/>
                </a:solidFill>
                <a:latin typeface="Arial" panose="020B0604020202020204" pitchFamily="34" charset="0"/>
                <a:cs typeface="Arial" panose="020B0604020202020204" pitchFamily="34" charset="0"/>
              </a:rPr>
              <a:t> Bien  </a:t>
            </a:r>
            <a:r>
              <a:rPr lang="en-AU" sz="1000" dirty="0">
                <a:solidFill>
                  <a:prstClr val="black"/>
                </a:solidFill>
                <a:latin typeface="Arial" panose="020B0604020202020204" pitchFamily="34" charset="0"/>
                <a:cs typeface="Arial" panose="020B0604020202020204" pitchFamily="34" charset="0"/>
              </a:rPr>
              <a:t>   </a:t>
            </a:r>
            <a:r>
              <a:rPr lang="en-AU" sz="1000" dirty="0" err="1">
                <a:solidFill>
                  <a:prstClr val="black"/>
                </a:solidFill>
                <a:latin typeface="Arial" panose="020B0604020202020204" pitchFamily="34" charset="0"/>
                <a:cs typeface="Arial" panose="020B0604020202020204" pitchFamily="34" charset="0"/>
              </a:rPr>
              <a:t>Phu</a:t>
            </a:r>
            <a:r>
              <a:rPr lang="en-AU" sz="1000" dirty="0">
                <a:solidFill>
                  <a:prstClr val="black"/>
                </a:solidFill>
                <a:latin typeface="Arial" panose="020B0604020202020204" pitchFamily="34" charset="0"/>
                <a:cs typeface="Arial" panose="020B0604020202020204" pitchFamily="34" charset="0"/>
              </a:rPr>
              <a:t>. and very soon left the country.</a:t>
            </a:r>
          </a:p>
          <a:p>
            <a:r>
              <a:rPr lang="en-AU" sz="1000" dirty="0">
                <a:solidFill>
                  <a:prstClr val="black"/>
                </a:solidFill>
                <a:latin typeface="Arial" panose="020B0604020202020204" pitchFamily="34" charset="0"/>
                <a:cs typeface="Arial" panose="020B0604020202020204" pitchFamily="34" charset="0"/>
              </a:rPr>
              <a:t>Although victorious against the French, </a:t>
            </a:r>
            <a:r>
              <a:rPr lang="en-AU" sz="1000" dirty="0" err="1">
                <a:solidFill>
                  <a:prstClr val="black"/>
                </a:solidFill>
                <a:latin typeface="Arial" panose="020B0604020202020204" pitchFamily="34" charset="0"/>
                <a:cs typeface="Arial" panose="020B0604020202020204" pitchFamily="34" charset="0"/>
              </a:rPr>
              <a:t>Ho</a:t>
            </a:r>
            <a:r>
              <a:rPr lang="en-AU" sz="1000" dirty="0">
                <a:solidFill>
                  <a:prstClr val="black"/>
                </a:solidFill>
                <a:latin typeface="Arial" panose="020B0604020202020204" pitchFamily="34" charset="0"/>
                <a:cs typeface="Arial" panose="020B0604020202020204" pitchFamily="34" charset="0"/>
              </a:rPr>
              <a:t> Chi Minh failed to gain control of all of his country</a:t>
            </a:r>
            <a:r>
              <a:rPr lang="en-AU" sz="1000" dirty="0">
                <a:solidFill>
                  <a:prstClr val="black"/>
                </a:solidFill>
                <a:latin typeface="Arial" panose="020B0604020202020204" pitchFamily="34" charset="0"/>
                <a:cs typeface="Arial" panose="020B0604020202020204" pitchFamily="34" charset="0"/>
              </a:rPr>
              <a:t>.</a:t>
            </a:r>
          </a:p>
          <a:p>
            <a:r>
              <a:rPr lang="en-AU" sz="1000" dirty="0">
                <a:solidFill>
                  <a:prstClr val="black"/>
                </a:solidFill>
                <a:latin typeface="Arial" panose="020B0604020202020204" pitchFamily="34" charset="0"/>
                <a:cs typeface="Arial" panose="020B0604020202020204" pitchFamily="34" charset="0"/>
              </a:rPr>
              <a:t>The </a:t>
            </a:r>
            <a:r>
              <a:rPr lang="en-AU" sz="1000" dirty="0">
                <a:solidFill>
                  <a:prstClr val="black"/>
                </a:solidFill>
                <a:latin typeface="Arial" panose="020B0604020202020204" pitchFamily="34" charset="0"/>
                <a:cs typeface="Arial" panose="020B0604020202020204" pitchFamily="34" charset="0"/>
              </a:rPr>
              <a:t>Geneva Conference in 1954 determined that Vietnam would be divided at the 17th parallel into a communist North </a:t>
            </a:r>
            <a:r>
              <a:rPr lang="en-AU" sz="1000" dirty="0">
                <a:solidFill>
                  <a:prstClr val="black"/>
                </a:solidFill>
                <a:latin typeface="Arial" panose="020B0604020202020204" pitchFamily="34" charset="0"/>
                <a:cs typeface="Arial" panose="020B0604020202020204" pitchFamily="34" charset="0"/>
              </a:rPr>
              <a:t>Vietnam led </a:t>
            </a:r>
            <a:r>
              <a:rPr lang="en-AU" sz="1000" dirty="0">
                <a:solidFill>
                  <a:prstClr val="black"/>
                </a:solidFill>
                <a:latin typeface="Arial" panose="020B0604020202020204" pitchFamily="34" charset="0"/>
                <a:cs typeface="Arial" panose="020B0604020202020204" pitchFamily="34" charset="0"/>
              </a:rPr>
              <a:t>by </a:t>
            </a:r>
            <a:r>
              <a:rPr lang="en-AU" sz="1000" dirty="0" err="1">
                <a:solidFill>
                  <a:prstClr val="black"/>
                </a:solidFill>
                <a:latin typeface="Arial" panose="020B0604020202020204" pitchFamily="34" charset="0"/>
                <a:cs typeface="Arial" panose="020B0604020202020204" pitchFamily="34" charset="0"/>
              </a:rPr>
              <a:t>Ho</a:t>
            </a:r>
            <a:r>
              <a:rPr lang="en-AU" sz="1000" dirty="0">
                <a:solidFill>
                  <a:prstClr val="black"/>
                </a:solidFill>
                <a:latin typeface="Arial" panose="020B0604020202020204" pitchFamily="34" charset="0"/>
                <a:cs typeface="Arial" panose="020B0604020202020204" pitchFamily="34" charset="0"/>
              </a:rPr>
              <a:t> Chi </a:t>
            </a:r>
            <a:r>
              <a:rPr lang="en-AU" sz="1000" dirty="0">
                <a:solidFill>
                  <a:prstClr val="black"/>
                </a:solidFill>
                <a:latin typeface="Arial" panose="020B0604020202020204" pitchFamily="34" charset="0"/>
                <a:cs typeface="Arial" panose="020B0604020202020204" pitchFamily="34" charset="0"/>
              </a:rPr>
              <a:t>Minh, </a:t>
            </a:r>
            <a:r>
              <a:rPr lang="en-AU" sz="1000" dirty="0">
                <a:solidFill>
                  <a:prstClr val="black"/>
                </a:solidFill>
                <a:latin typeface="Arial" panose="020B0604020202020204" pitchFamily="34" charset="0"/>
                <a:cs typeface="Arial" panose="020B0604020202020204" pitchFamily="34" charset="0"/>
              </a:rPr>
              <a:t>and non-communist South Vietnam.  South Vietnam was non communist and soon became a dictatorship led by Ngo </a:t>
            </a:r>
            <a:r>
              <a:rPr lang="en-AU" sz="1000" dirty="0" err="1">
                <a:solidFill>
                  <a:prstClr val="black"/>
                </a:solidFill>
                <a:latin typeface="Arial" panose="020B0604020202020204" pitchFamily="34" charset="0"/>
                <a:cs typeface="Arial" panose="020B0604020202020204" pitchFamily="34" charset="0"/>
              </a:rPr>
              <a:t>Dinh</a:t>
            </a:r>
            <a:r>
              <a:rPr lang="en-AU" sz="1000" dirty="0">
                <a:solidFill>
                  <a:prstClr val="black"/>
                </a:solidFill>
                <a:latin typeface="Arial" panose="020B0604020202020204" pitchFamily="34" charset="0"/>
                <a:cs typeface="Arial" panose="020B0604020202020204" pitchFamily="34" charset="0"/>
              </a:rPr>
              <a:t> </a:t>
            </a:r>
            <a:r>
              <a:rPr lang="en-AU" sz="1000" dirty="0">
                <a:solidFill>
                  <a:prstClr val="black"/>
                </a:solidFill>
                <a:latin typeface="Arial" panose="020B0604020202020204" pitchFamily="34" charset="0"/>
                <a:cs typeface="Arial" panose="020B0604020202020204" pitchFamily="34" charset="0"/>
              </a:rPr>
              <a:t>Diem, </a:t>
            </a:r>
            <a:r>
              <a:rPr lang="en-AU" sz="1000" dirty="0">
                <a:solidFill>
                  <a:prstClr val="black"/>
                </a:solidFill>
                <a:latin typeface="Arial" panose="020B0604020202020204" pitchFamily="34" charset="0"/>
                <a:cs typeface="Arial" panose="020B0604020202020204" pitchFamily="34" charset="0"/>
              </a:rPr>
              <a:t>who had the solid backing of the United States.</a:t>
            </a:r>
          </a:p>
          <a:p>
            <a:endParaRPr lang="en-AU" sz="1000" dirty="0">
              <a:solidFill>
                <a:prstClr val="black"/>
              </a:solidFill>
              <a:latin typeface="Arial" panose="020B0604020202020204" pitchFamily="34" charset="0"/>
              <a:cs typeface="Arial" panose="020B0604020202020204" pitchFamily="34" charset="0"/>
            </a:endParaRPr>
          </a:p>
          <a:p>
            <a:r>
              <a:rPr lang="en-US" sz="1100" dirty="0">
                <a:solidFill>
                  <a:prstClr val="black"/>
                </a:solidFill>
                <a:latin typeface="Arial" panose="020B0604020202020204" pitchFamily="34" charset="0"/>
                <a:cs typeface="Arial" panose="020B0604020202020204" pitchFamily="34" charset="0"/>
              </a:rPr>
              <a:t>1)When did France take control of SE </a:t>
            </a:r>
            <a:r>
              <a:rPr lang="en-US" sz="1100" dirty="0">
                <a:solidFill>
                  <a:prstClr val="black"/>
                </a:solidFill>
                <a:latin typeface="Arial" panose="020B0604020202020204" pitchFamily="34" charset="0"/>
                <a:cs typeface="Arial" panose="020B0604020202020204" pitchFamily="34" charset="0"/>
              </a:rPr>
              <a:t>Asia? _________________________________________________</a:t>
            </a:r>
          </a:p>
          <a:p>
            <a:r>
              <a:rPr lang="en-US" sz="1100" dirty="0">
                <a:solidFill>
                  <a:prstClr val="black"/>
                </a:solidFill>
                <a:latin typeface="Arial" panose="020B0604020202020204" pitchFamily="34" charset="0"/>
                <a:cs typeface="Arial" panose="020B0604020202020204" pitchFamily="34" charset="0"/>
              </a:rPr>
              <a:t>2</a:t>
            </a:r>
            <a:r>
              <a:rPr lang="en-US" sz="1100" dirty="0">
                <a:solidFill>
                  <a:prstClr val="black"/>
                </a:solidFill>
                <a:latin typeface="Arial" panose="020B0604020202020204" pitchFamily="34" charset="0"/>
                <a:cs typeface="Arial" panose="020B0604020202020204" pitchFamily="34" charset="0"/>
              </a:rPr>
              <a:t>) Name the SE Asian nations </a:t>
            </a:r>
            <a:r>
              <a:rPr lang="en-US" sz="1100" dirty="0">
                <a:solidFill>
                  <a:prstClr val="black"/>
                </a:solidFill>
                <a:latin typeface="Arial" panose="020B0604020202020204" pitchFamily="34" charset="0"/>
                <a:cs typeface="Arial" panose="020B0604020202020204" pitchFamily="34" charset="0"/>
              </a:rPr>
              <a:t>involved._____________________________________________________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US" sz="1100" dirty="0">
                <a:solidFill>
                  <a:prstClr val="black"/>
                </a:solidFill>
                <a:latin typeface="Arial" panose="020B0604020202020204" pitchFamily="34" charset="0"/>
                <a:cs typeface="Arial" panose="020B0604020202020204" pitchFamily="34" charset="0"/>
              </a:rPr>
              <a:t>3) When did the Japanese seize control of Vietnam?___________________________________________</a:t>
            </a:r>
          </a:p>
          <a:p>
            <a:r>
              <a:rPr lang="en-US" sz="1100" dirty="0">
                <a:solidFill>
                  <a:prstClr val="black"/>
                </a:solidFill>
                <a:latin typeface="Arial" panose="020B0604020202020204" pitchFamily="34" charset="0"/>
                <a:cs typeface="Arial" panose="020B0604020202020204" pitchFamily="34" charset="0"/>
              </a:rPr>
              <a:t>4</a:t>
            </a:r>
            <a:r>
              <a:rPr lang="en-US" sz="1100" dirty="0">
                <a:solidFill>
                  <a:prstClr val="black"/>
                </a:solidFill>
                <a:latin typeface="Arial" panose="020B0604020202020204" pitchFamily="34" charset="0"/>
                <a:cs typeface="Arial" panose="020B0604020202020204" pitchFamily="34" charset="0"/>
              </a:rPr>
              <a:t>) What happened when the French </a:t>
            </a:r>
            <a:r>
              <a:rPr lang="en-US" sz="1100" dirty="0">
                <a:solidFill>
                  <a:prstClr val="black"/>
                </a:solidFill>
                <a:latin typeface="Arial" panose="020B0604020202020204" pitchFamily="34" charset="0"/>
                <a:cs typeface="Arial" panose="020B0604020202020204" pitchFamily="34" charset="0"/>
              </a:rPr>
              <a:t>tried </a:t>
            </a:r>
            <a:r>
              <a:rPr lang="en-US" sz="1100" dirty="0">
                <a:solidFill>
                  <a:prstClr val="black"/>
                </a:solidFill>
                <a:latin typeface="Arial" panose="020B0604020202020204" pitchFamily="34" charset="0"/>
                <a:cs typeface="Arial" panose="020B0604020202020204" pitchFamily="34" charset="0"/>
              </a:rPr>
              <a:t>to regain control after the </a:t>
            </a:r>
            <a:r>
              <a:rPr lang="en-US" sz="1100" dirty="0">
                <a:solidFill>
                  <a:prstClr val="black"/>
                </a:solidFill>
                <a:latin typeface="Arial" panose="020B0604020202020204" pitchFamily="34" charset="0"/>
                <a:cs typeface="Arial" panose="020B0604020202020204" pitchFamily="34" charset="0"/>
              </a:rPr>
              <a:t>Japanese </a:t>
            </a:r>
            <a:r>
              <a:rPr lang="en-US" sz="1100" dirty="0">
                <a:solidFill>
                  <a:prstClr val="black"/>
                </a:solidFill>
                <a:latin typeface="Arial" panose="020B0604020202020204" pitchFamily="34" charset="0"/>
                <a:cs typeface="Arial" panose="020B0604020202020204" pitchFamily="34" charset="0"/>
              </a:rPr>
              <a:t>were </a:t>
            </a:r>
            <a:r>
              <a:rPr lang="en-US" sz="1100" dirty="0">
                <a:solidFill>
                  <a:prstClr val="black"/>
                </a:solidFill>
                <a:latin typeface="Arial" panose="020B0604020202020204" pitchFamily="34" charset="0"/>
                <a:cs typeface="Arial" panose="020B0604020202020204" pitchFamily="34" charset="0"/>
              </a:rPr>
              <a:t>defeated?</a:t>
            </a:r>
            <a:r>
              <a:rPr lang="en-US" sz="1100" dirty="0">
                <a:solidFill>
                  <a:prstClr val="black"/>
                </a:solidFill>
                <a:latin typeface="Arial" panose="020B0604020202020204" pitchFamily="34" charset="0"/>
                <a:cs typeface="Arial" panose="020B0604020202020204" pitchFamily="34" charset="0"/>
              </a:rPr>
              <a:t> </a:t>
            </a:r>
            <a:endParaRPr lang="en-US" sz="1100" dirty="0">
              <a:solidFill>
                <a:prstClr val="black"/>
              </a:solidFill>
              <a:latin typeface="Arial" panose="020B0604020202020204" pitchFamily="34" charset="0"/>
              <a:cs typeface="Arial" panose="020B0604020202020204" pitchFamily="34" charset="0"/>
            </a:endParaRPr>
          </a:p>
          <a:p>
            <a:r>
              <a:rPr lang="en-US"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endParaRPr lang="en-AU" sz="1100" dirty="0">
              <a:solidFill>
                <a:prstClr val="black"/>
              </a:solidFill>
              <a:latin typeface="Arial" panose="020B0604020202020204" pitchFamily="34" charset="0"/>
              <a:cs typeface="Arial" panose="020B0604020202020204" pitchFamily="34" charset="0"/>
            </a:endParaRPr>
          </a:p>
          <a:p>
            <a:r>
              <a:rPr lang="en-US" sz="1100" dirty="0">
                <a:solidFill>
                  <a:prstClr val="black"/>
                </a:solidFill>
                <a:latin typeface="Arial" panose="020B0604020202020204" pitchFamily="34" charset="0"/>
                <a:cs typeface="Arial" panose="020B0604020202020204" pitchFamily="34" charset="0"/>
              </a:rPr>
              <a:t>5) What happened after the Geneva </a:t>
            </a:r>
            <a:r>
              <a:rPr lang="en-US" sz="1100" dirty="0">
                <a:solidFill>
                  <a:prstClr val="black"/>
                </a:solidFill>
                <a:latin typeface="Arial" panose="020B0604020202020204" pitchFamily="34" charset="0"/>
                <a:cs typeface="Arial" panose="020B0604020202020204" pitchFamily="34" charset="0"/>
              </a:rPr>
              <a:t>conference </a:t>
            </a:r>
            <a:r>
              <a:rPr lang="en-US" sz="1100" dirty="0">
                <a:solidFill>
                  <a:prstClr val="black"/>
                </a:solidFill>
                <a:latin typeface="Arial" panose="020B0604020202020204" pitchFamily="34" charset="0"/>
                <a:cs typeface="Arial" panose="020B0604020202020204" pitchFamily="34" charset="0"/>
              </a:rPr>
              <a:t>of 1954? </a:t>
            </a:r>
            <a:r>
              <a:rPr lang="en-US" sz="1100" dirty="0">
                <a:solidFill>
                  <a:prstClr val="black"/>
                </a:solidFill>
                <a:latin typeface="Arial" panose="020B0604020202020204" pitchFamily="34" charset="0"/>
                <a:cs typeface="Arial" panose="020B0604020202020204" pitchFamily="34" charset="0"/>
              </a:rPr>
              <a:t>_______________________________________</a:t>
            </a:r>
          </a:p>
          <a:p>
            <a:r>
              <a:rPr lang="en-US"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r>
              <a:rPr lang="en-US" sz="1100" dirty="0">
                <a:solidFill>
                  <a:prstClr val="black"/>
                </a:solidFill>
                <a:latin typeface="Arial" panose="020B0604020202020204" pitchFamily="34" charset="0"/>
                <a:cs typeface="Arial" panose="020B0604020202020204" pitchFamily="34" charset="0"/>
              </a:rPr>
              <a:t>6</a:t>
            </a:r>
            <a:r>
              <a:rPr lang="en-US" sz="1100" dirty="0">
                <a:solidFill>
                  <a:prstClr val="black"/>
                </a:solidFill>
                <a:latin typeface="Arial" panose="020B0604020202020204" pitchFamily="34" charset="0"/>
                <a:cs typeface="Arial" panose="020B0604020202020204" pitchFamily="34" charset="0"/>
              </a:rPr>
              <a:t>) Who supported North and South </a:t>
            </a:r>
            <a:r>
              <a:rPr lang="en-US" sz="1100" dirty="0">
                <a:solidFill>
                  <a:prstClr val="black"/>
                </a:solidFill>
                <a:latin typeface="Arial" panose="020B0604020202020204" pitchFamily="34" charset="0"/>
                <a:cs typeface="Arial" panose="020B0604020202020204" pitchFamily="34" charset="0"/>
              </a:rPr>
              <a:t>Vietnam</a:t>
            </a:r>
            <a:r>
              <a:rPr lang="en-US" sz="1100"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________________________________________________</a:t>
            </a:r>
          </a:p>
          <a:p>
            <a:r>
              <a:rPr lang="en-US" sz="11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a:t>
            </a:r>
          </a:p>
          <a:p>
            <a:endParaRPr lang="en-US" sz="1000" dirty="0">
              <a:solidFill>
                <a:prstClr val="black"/>
              </a:solidFill>
              <a:latin typeface="Arial" panose="020B0604020202020204" pitchFamily="34" charset="0"/>
              <a:cs typeface="Arial" panose="020B0604020202020204" pitchFamily="34" charset="0"/>
            </a:endParaRPr>
          </a:p>
          <a:p>
            <a:endParaRPr lang="en-AU"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7676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00507157"/>
              </p:ext>
            </p:extLst>
          </p:nvPr>
        </p:nvGraphicFramePr>
        <p:xfrm>
          <a:off x="10497616" y="1052736"/>
          <a:ext cx="1841500" cy="68580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1841760" imgH="685800" progId="Package">
                  <p:embed/>
                </p:oleObj>
              </mc:Choice>
              <mc:Fallback>
                <p:oleObj name="Packager Shell Object" showAsIcon="1" r:id="rId3" imgW="1841760" imgH="685800" progId="Package">
                  <p:embed/>
                  <p:pic>
                    <p:nvPicPr>
                      <p:cNvPr id="0" name=""/>
                      <p:cNvPicPr/>
                      <p:nvPr/>
                    </p:nvPicPr>
                    <p:blipFill>
                      <a:blip r:embed="rId4"/>
                      <a:stretch>
                        <a:fillRect/>
                      </a:stretch>
                    </p:blipFill>
                    <p:spPr>
                      <a:xfrm>
                        <a:off x="10497616" y="1052736"/>
                        <a:ext cx="1841500" cy="685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77844620"/>
              </p:ext>
            </p:extLst>
          </p:nvPr>
        </p:nvGraphicFramePr>
        <p:xfrm>
          <a:off x="10857660" y="2060848"/>
          <a:ext cx="1854200" cy="685800"/>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5" imgW="1854720" imgH="685800" progId="Package">
                  <p:embed/>
                </p:oleObj>
              </mc:Choice>
              <mc:Fallback>
                <p:oleObj name="Packager Shell Object" showAsIcon="1" r:id="rId5" imgW="1854720" imgH="685800" progId="Package">
                  <p:embed/>
                  <p:pic>
                    <p:nvPicPr>
                      <p:cNvPr id="0" name=""/>
                      <p:cNvPicPr/>
                      <p:nvPr/>
                    </p:nvPicPr>
                    <p:blipFill>
                      <a:blip r:embed="rId6"/>
                      <a:stretch>
                        <a:fillRect/>
                      </a:stretch>
                    </p:blipFill>
                    <p:spPr>
                      <a:xfrm>
                        <a:off x="10857660" y="2060848"/>
                        <a:ext cx="1854200" cy="685800"/>
                      </a:xfrm>
                      <a:prstGeom prst="rect">
                        <a:avLst/>
                      </a:prstGeom>
                    </p:spPr>
                  </p:pic>
                </p:oleObj>
              </mc:Fallback>
            </mc:AlternateContent>
          </a:graphicData>
        </a:graphic>
      </p:graphicFrame>
      <p:sp>
        <p:nvSpPr>
          <p:cNvPr id="5" name="Rectangle 4"/>
          <p:cNvSpPr/>
          <p:nvPr/>
        </p:nvSpPr>
        <p:spPr>
          <a:xfrm rot="16200000">
            <a:off x="1438666" y="-1465205"/>
            <a:ext cx="7013004" cy="9633406"/>
          </a:xfrm>
          <a:prstGeom prst="rect">
            <a:avLst/>
          </a:prstGeom>
        </p:spPr>
        <p:txBody>
          <a:bodyPr wrap="square">
            <a:spAutoFit/>
          </a:bodyPr>
          <a:lstStyle/>
          <a:p>
            <a:r>
              <a:rPr lang="en-AU" sz="1000" b="1" dirty="0">
                <a:solidFill>
                  <a:prstClr val="black"/>
                </a:solidFill>
                <a:latin typeface="Arial" panose="020B0604020202020204" pitchFamily="34" charset="0"/>
                <a:cs typeface="Arial" panose="020B0604020202020204" pitchFamily="34" charset="0"/>
              </a:rPr>
              <a:t>American involvement in the Vietnam War</a:t>
            </a:r>
          </a:p>
          <a:p>
            <a:r>
              <a:rPr lang="en-AU" sz="1000" dirty="0">
                <a:solidFill>
                  <a:prstClr val="black"/>
                </a:solidFill>
                <a:latin typeface="Arial" panose="020B0604020202020204" pitchFamily="34" charset="0"/>
                <a:cs typeface="Arial" panose="020B0604020202020204" pitchFamily="34" charset="0"/>
              </a:rPr>
              <a:t>In 1960 opponents of the government of South Vietnam formed the National Liberation Front (NLF) to fight the Diem regime. It became known as the Vietcong. The Vietcong comprised mostly southern Vietnamese although the organisation came to be dominated by the communist North.</a:t>
            </a:r>
          </a:p>
          <a:p>
            <a:r>
              <a:rPr lang="en-AU" sz="1000" dirty="0">
                <a:solidFill>
                  <a:prstClr val="black"/>
                </a:solidFill>
                <a:latin typeface="Arial" panose="020B0604020202020204" pitchFamily="34" charset="0"/>
                <a:cs typeface="Arial" panose="020B0604020202020204" pitchFamily="34" charset="0"/>
              </a:rPr>
              <a:t>The aims of the NLF (and North Vietnam) were the overthrow of the South and the unification of the</a:t>
            </a:r>
          </a:p>
          <a:p>
            <a:r>
              <a:rPr lang="en-AU" sz="1000" dirty="0">
                <a:solidFill>
                  <a:prstClr val="black"/>
                </a:solidFill>
                <a:latin typeface="Arial" panose="020B0604020202020204" pitchFamily="34" charset="0"/>
                <a:cs typeface="Arial" panose="020B0604020202020204" pitchFamily="34" charset="0"/>
              </a:rPr>
              <a:t>country</a:t>
            </a:r>
            <a:r>
              <a:rPr lang="en-AU" sz="1000" dirty="0">
                <a:solidFill>
                  <a:prstClr val="black"/>
                </a:solidFill>
                <a:latin typeface="Arial" panose="020B0604020202020204" pitchFamily="34" charset="0"/>
                <a:cs typeface="Arial" panose="020B0604020202020204" pitchFamily="34" charset="0"/>
              </a:rPr>
              <a:t>.</a:t>
            </a:r>
          </a:p>
          <a:p>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By the early 1960s, Diem’s government faced major problems.  Its repressive policies had made it very unpopular.  It also faced constant attacks from Vietcong guerrillas.  The Vietcong was originally an alliance of various Vietnamese groups opposed to Diem.  However, it increasingly came under communist influence.  Its aim became a united communist Vietnam.  With strong backing from communist North Vietnam, by 1964, the Vietcong were on the verge of overthrowing the government of South Vietnam.   South Vietnam sought assistance from its non-Communist allies (SEATO) in an effort to maintain control of the south.</a:t>
            </a:r>
            <a:endParaRPr lang="en-AU" sz="1000" b="1" dirty="0">
              <a:solidFill>
                <a:prstClr val="black"/>
              </a:solidFill>
              <a:latin typeface="Arial" panose="020B0604020202020204" pitchFamily="34" charset="0"/>
              <a:cs typeface="Arial" panose="020B0604020202020204" pitchFamily="34" charset="0"/>
            </a:endParaRPr>
          </a:p>
          <a:p>
            <a:endParaRPr lang="en-AU"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This situation caused great concern in the United States. The United States saw this as further evidence of communism trying to take over the world.</a:t>
            </a:r>
          </a:p>
          <a:p>
            <a:r>
              <a:rPr lang="en-AU" sz="1000" dirty="0">
                <a:solidFill>
                  <a:prstClr val="black"/>
                </a:solidFill>
                <a:latin typeface="Arial" panose="020B0604020202020204" pitchFamily="34" charset="0"/>
                <a:cs typeface="Arial" panose="020B0604020202020204" pitchFamily="34" charset="0"/>
              </a:rPr>
              <a:t>Following the policy of containment the United States gradually built up its support of the South.</a:t>
            </a:r>
          </a:p>
          <a:p>
            <a:r>
              <a:rPr lang="en-AU" sz="1000" dirty="0">
                <a:solidFill>
                  <a:prstClr val="black"/>
                </a:solidFill>
                <a:latin typeface="Arial" panose="020B0604020202020204" pitchFamily="34" charset="0"/>
                <a:cs typeface="Arial" panose="020B0604020202020204" pitchFamily="34" charset="0"/>
              </a:rPr>
              <a:t>The United States also believed in the 'domino theory' (an idea stated by President Eisenhower in 1954 that if one country fell to communism, then its neighbour would fall and, </a:t>
            </a:r>
            <a:r>
              <a:rPr lang="en-AU" sz="1000" i="1" dirty="0">
                <a:solidFill>
                  <a:prstClr val="black"/>
                </a:solidFill>
                <a:latin typeface="Arial" panose="020B0604020202020204" pitchFamily="34" charset="0"/>
                <a:cs typeface="Arial" panose="020B0604020202020204" pitchFamily="34" charset="0"/>
              </a:rPr>
              <a:t>'like a row of dominos: all the countries of South-East Asia would fall to communism’</a:t>
            </a:r>
            <a:r>
              <a:rPr lang="en-AU" sz="1000" dirty="0">
                <a:solidFill>
                  <a:prstClr val="black"/>
                </a:solidFill>
                <a:latin typeface="Arial" panose="020B0604020202020204" pitchFamily="34" charset="0"/>
                <a:cs typeface="Arial" panose="020B0604020202020204" pitchFamily="34" charset="0"/>
              </a:rPr>
              <a:t>) that is, the belief that if South Vietnam fell to communism, other countries in the region – Cambodia, Laos, Thailand, Malaysia, Indonesia – would also fall under communism, just like a row of dominoes.</a:t>
            </a:r>
          </a:p>
          <a:p>
            <a:r>
              <a:rPr lang="en-AU" sz="1000" dirty="0">
                <a:solidFill>
                  <a:prstClr val="black"/>
                </a:solidFill>
                <a:latin typeface="Arial" panose="020B0604020202020204" pitchFamily="34" charset="0"/>
                <a:cs typeface="Arial" panose="020B0604020202020204" pitchFamily="34" charset="0"/>
              </a:rPr>
              <a:t>The US believed it had to make a stand in Vietnam against communism and send troops to Vietnam to support the government of South Vietnam and fight against the communists. </a:t>
            </a:r>
          </a:p>
          <a:p>
            <a:r>
              <a:rPr lang="en-AU" sz="1000" dirty="0">
                <a:solidFill>
                  <a:prstClr val="black"/>
                </a:solidFill>
                <a:latin typeface="Arial" panose="020B0604020202020204" pitchFamily="34" charset="0"/>
                <a:cs typeface="Arial" panose="020B0604020202020204" pitchFamily="34" charset="0"/>
              </a:rPr>
              <a:t>This situation caused great concern in the United States.  American leaders believed in the “domino theory”, Faced with this situation, The US sent advisors and aid from 1958, troops arrived in 1963 (16,000).  In 1968, the US had 550 000 troops fighting in the Vietnam War. </a:t>
            </a:r>
          </a:p>
          <a:p>
            <a:r>
              <a:rPr lang="en-AU" sz="1000" dirty="0">
                <a:solidFill>
                  <a:prstClr val="black"/>
                </a:solidFill>
                <a:latin typeface="Arial" panose="020B0604020202020204" pitchFamily="34" charset="0"/>
                <a:cs typeface="Arial" panose="020B0604020202020204" pitchFamily="34" charset="0"/>
              </a:rPr>
              <a:t>American involvement in the Vietnam War would prove to be disastrous for both Vietnam and the  United  States.</a:t>
            </a:r>
          </a:p>
          <a:p>
            <a:r>
              <a:rPr lang="en-AU" sz="1000" dirty="0">
                <a:solidFill>
                  <a:prstClr val="black"/>
                </a:solidFill>
                <a:latin typeface="Arial" panose="020B0604020202020204" pitchFamily="34" charset="0"/>
                <a:cs typeface="Arial" panose="020B0604020202020204" pitchFamily="34" charset="0"/>
              </a:rPr>
              <a:t>•    Vietnam lost  millions of lives and its country was  devastated  by war.</a:t>
            </a:r>
          </a:p>
          <a:p>
            <a:r>
              <a:rPr lang="en-AU" sz="1000" dirty="0">
                <a:solidFill>
                  <a:prstClr val="black"/>
                </a:solidFill>
                <a:latin typeface="Arial" panose="020B0604020202020204" pitchFamily="34" charset="0"/>
                <a:cs typeface="Arial" panose="020B0604020202020204" pitchFamily="34" charset="0"/>
              </a:rPr>
              <a:t>•    The  United  States  lost almost  60000   men  and suffered   a humiliating defeat.</a:t>
            </a:r>
          </a:p>
          <a:p>
            <a:r>
              <a:rPr lang="en-AU" sz="1000" dirty="0">
                <a:solidFill>
                  <a:prstClr val="black"/>
                </a:solidFill>
                <a:latin typeface="Arial" panose="020B0604020202020204" pitchFamily="34" charset="0"/>
                <a:cs typeface="Arial" panose="020B0604020202020204" pitchFamily="34" charset="0"/>
              </a:rPr>
              <a:t>•    The  conflict   in  Vietnam   was   a  struggle for reunification;  the  United States mistakenly viewed it as yet more communist expansion.</a:t>
            </a:r>
          </a:p>
          <a:p>
            <a:endParaRPr lang="en-AU" sz="1000" dirty="0">
              <a:solidFill>
                <a:prstClr val="black"/>
              </a:solidFill>
              <a:latin typeface="Arial" panose="020B0604020202020204" pitchFamily="34" charset="0"/>
              <a:cs typeface="Arial" panose="020B0604020202020204" pitchFamily="34" charset="0"/>
            </a:endParaRPr>
          </a:p>
          <a:p>
            <a:r>
              <a:rPr lang="en-US" sz="1000" dirty="0">
                <a:solidFill>
                  <a:prstClr val="black"/>
                </a:solidFill>
                <a:latin typeface="Arial" panose="020B0604020202020204" pitchFamily="34" charset="0"/>
                <a:cs typeface="Arial" panose="020B0604020202020204" pitchFamily="34" charset="0"/>
              </a:rPr>
              <a:t>1) What was the NLF? 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2) By what other name was it known and who were its members? _________________________________________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3) Who controlled this organisation?__________________________________________________________________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4) What were its aims? 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5) How did the USA view the NLF? 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6) What was the “domino theory”? 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7) What was the extent of US involvement in Vietnam by 1968? ___________________________________________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r>
              <a:rPr lang="en-US" sz="1000" dirty="0">
                <a:solidFill>
                  <a:prstClr val="black"/>
                </a:solidFill>
                <a:latin typeface="Arial" panose="020B0604020202020204" pitchFamily="34" charset="0"/>
                <a:cs typeface="Arial" panose="020B0604020202020204" pitchFamily="34" charset="0"/>
              </a:rPr>
              <a:t>8) How was US involvement disastrous for both the US and Vietnam _______________________________________</a:t>
            </a:r>
          </a:p>
          <a:p>
            <a:r>
              <a:rPr lang="en-US" sz="10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a:t>
            </a:r>
          </a:p>
          <a:p>
            <a:endParaRPr lang="en-US" sz="1000" dirty="0">
              <a:solidFill>
                <a:prstClr val="black"/>
              </a:solidFill>
              <a:latin typeface="Arial" panose="020B0604020202020204" pitchFamily="34" charset="0"/>
              <a:cs typeface="Arial" panose="020B0604020202020204" pitchFamily="34" charset="0"/>
            </a:endParaRPr>
          </a:p>
          <a:p>
            <a:r>
              <a:rPr lang="en-AU" sz="1000" dirty="0">
                <a:solidFill>
                  <a:prstClr val="black"/>
                </a:solidFill>
                <a:latin typeface="Arial" panose="020B0604020202020204" pitchFamily="34" charset="0"/>
                <a:cs typeface="Arial" panose="020B0604020202020204" pitchFamily="34" charset="0"/>
              </a:rPr>
              <a:t>In 1965 the Australian Government, led by PM Robert Menzies, committed troops to support the non-Communist South Vietnamese government against the Communist supported Vietcong.  Australia had already sent thirty advisors in 1962 and the first Australian battalion arrived in 1965. In November 1964, Menzies introduced conscription via a ‘birthday ballot’ to increase numbers to 37 000 in three years. </a:t>
            </a:r>
          </a:p>
          <a:p>
            <a:r>
              <a:rPr lang="en-AU" sz="1000" dirty="0">
                <a:solidFill>
                  <a:prstClr val="black"/>
                </a:solidFill>
                <a:latin typeface="Arial" panose="020B0604020202020204" pitchFamily="34" charset="0"/>
                <a:cs typeface="Arial" panose="020B0604020202020204" pitchFamily="34" charset="0"/>
              </a:rPr>
              <a:t>However, the Australian Government faced a major difficulty: the South Vietnamese Government did not want Australian troops.  Pressure was placed on them by the US and Australian governments to invite Australia into the war.  On 29 April 1965, the South Vietnamese Government “requested” Australia to send military assistance.  Menzies “gleefully” informed parliament of the request, yet his deception did not become public until ten years later.  This highlights the deep desire of the Menzies government to show loyalty to the US.  Menzies retired in 1966 and was succeeded by Harold Holt who reaffirmed Australia’s commitment to the conflict in a visit to the US in July 1966.  He fought and won the November 1966 election, largely due to the Vietnam issue.</a:t>
            </a:r>
          </a:p>
          <a:p>
            <a:r>
              <a:rPr lang="en-AU" sz="1000" dirty="0">
                <a:solidFill>
                  <a:prstClr val="black"/>
                </a:solidFill>
                <a:latin typeface="Arial" panose="020B0604020202020204" pitchFamily="34" charset="0"/>
                <a:cs typeface="Arial" panose="020B0604020202020204" pitchFamily="34" charset="0"/>
              </a:rPr>
              <a:t>At its height, Australian troop numbers in Vietnam reached 8000.  Over 43 000 Australian troops served in Vietnam; 504 died.  By the end of the war, US forces had suffered almost 60 000 dead; over three million Vietnamese died during the war. </a:t>
            </a:r>
          </a:p>
        </p:txBody>
      </p:sp>
    </p:spTree>
    <p:extLst>
      <p:ext uri="{BB962C8B-B14F-4D97-AF65-F5344CB8AC3E}">
        <p14:creationId xmlns:p14="http://schemas.microsoft.com/office/powerpoint/2010/main" val="10919045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495425" y="-1392419"/>
            <a:ext cx="6858000" cy="9679573"/>
          </a:xfrm>
          <a:prstGeom prst="rect">
            <a:avLst/>
          </a:prstGeom>
        </p:spPr>
        <p:txBody>
          <a:bodyPr wrap="square">
            <a:spAutoFit/>
          </a:bodyPr>
          <a:lstStyle/>
          <a:p>
            <a:pPr eaLnBrk="0" fontAlgn="base" hangingPunct="0">
              <a:spcBef>
                <a:spcPct val="0"/>
              </a:spcBef>
              <a:spcAft>
                <a:spcPct val="0"/>
              </a:spcAft>
            </a:pPr>
            <a:r>
              <a:rPr lang="en-AU" sz="1100" b="1" dirty="0">
                <a:solidFill>
                  <a:prstClr val="black"/>
                </a:solidFill>
                <a:latin typeface="Arial" pitchFamily="34" charset="0"/>
                <a:cs typeface="Arial" panose="020B0604020202020204" pitchFamily="34" charset="0"/>
              </a:rPr>
              <a:t>Year 10 </a:t>
            </a:r>
            <a:r>
              <a:rPr lang="en-AU" sz="1100" b="1" dirty="0" err="1">
                <a:solidFill>
                  <a:prstClr val="black"/>
                </a:solidFill>
                <a:latin typeface="Arial" pitchFamily="34" charset="0"/>
                <a:cs typeface="Arial" panose="020B0604020202020204" pitchFamily="34" charset="0"/>
              </a:rPr>
              <a:t>Hist</a:t>
            </a:r>
            <a:r>
              <a:rPr lang="en-AU" sz="1100" b="1" dirty="0">
                <a:solidFill>
                  <a:prstClr val="black"/>
                </a:solidFill>
                <a:latin typeface="Arial" pitchFamily="34" charset="0"/>
                <a:cs typeface="Arial" panose="020B0604020202020204" pitchFamily="34" charset="0"/>
              </a:rPr>
              <a:t>: The Vietnam War Lesson 2 Reading Activity</a:t>
            </a:r>
          </a:p>
          <a:p>
            <a:pPr eaLnBrk="0" fontAlgn="base" hangingPunct="0">
              <a:spcBef>
                <a:spcPct val="0"/>
              </a:spcBef>
              <a:spcAft>
                <a:spcPct val="0"/>
              </a:spcAft>
            </a:pPr>
            <a:endParaRPr lang="en-AU" sz="1100" b="1"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Write </a:t>
            </a:r>
            <a:r>
              <a:rPr lang="en-AU" sz="1100" dirty="0">
                <a:solidFill>
                  <a:prstClr val="black"/>
                </a:solidFill>
                <a:latin typeface="Arial" pitchFamily="34" charset="0"/>
                <a:cs typeface="Arial" panose="020B0604020202020204" pitchFamily="34" charset="0"/>
              </a:rPr>
              <a:t>down the heading. ______________________________________________________________</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Number the paragraphs.</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cs typeface="Arial" panose="020B0604020202020204" pitchFamily="34" charset="0"/>
              </a:rPr>
              <a:t>Circle the metalanguage words : </a:t>
            </a:r>
            <a:endParaRPr lang="en-AU" sz="1100"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ea typeface="Times New Roman" pitchFamily="18" charset="0"/>
                <a:cs typeface="Arial" panose="020B0604020202020204" pitchFamily="34" charset="0"/>
              </a:rPr>
              <a:t>Write </a:t>
            </a:r>
            <a:r>
              <a:rPr lang="en-AU" sz="1100" dirty="0">
                <a:solidFill>
                  <a:prstClr val="black"/>
                </a:solidFill>
                <a:latin typeface="Arial" pitchFamily="34" charset="0"/>
                <a:ea typeface="Times New Roman" pitchFamily="18" charset="0"/>
                <a:cs typeface="Arial" panose="020B0604020202020204" pitchFamily="34" charset="0"/>
              </a:rPr>
              <a:t>down the words you don’t know the meaning of or find difficult  to spell.</a:t>
            </a:r>
          </a:p>
          <a:p>
            <a:pPr eaLnBrk="0" fontAlgn="base" hangingPunct="0">
              <a:spcBef>
                <a:spcPct val="0"/>
              </a:spcBef>
              <a:spcAft>
                <a:spcPct val="0"/>
              </a:spcAft>
            </a:pPr>
            <a:r>
              <a:rPr lang="en-AU" sz="1100" dirty="0">
                <a:solidFill>
                  <a:prstClr val="black"/>
                </a:solidFill>
                <a:latin typeface="Arial" pitchFamily="34" charset="0"/>
                <a:ea typeface="Times New Roman" pitchFamily="18" charset="0"/>
                <a:cs typeface="Arial" panose="020B0604020202020204" pitchFamily="34" charset="0"/>
              </a:rPr>
              <a:t>_____________________________________________________________________________________</a:t>
            </a:r>
          </a:p>
          <a:p>
            <a:pPr marL="228600" indent="-228600" eaLnBrk="0" fontAlgn="base" hangingPunct="0">
              <a:spcBef>
                <a:spcPct val="0"/>
              </a:spcBef>
              <a:spcAft>
                <a:spcPct val="0"/>
              </a:spcAft>
              <a:buFont typeface="+mj-lt"/>
              <a:buAutoNum type="arabicPeriod" startAt="5"/>
            </a:pPr>
            <a:r>
              <a:rPr lang="en-AU" sz="1100" dirty="0">
                <a:solidFill>
                  <a:prstClr val="black"/>
                </a:solidFill>
                <a:latin typeface="Arial" pitchFamily="34" charset="0"/>
                <a:ea typeface="Times New Roman" pitchFamily="18" charset="0"/>
                <a:cs typeface="Arial" panose="020B0604020202020204" pitchFamily="34" charset="0"/>
              </a:rPr>
              <a:t>Highlight 5 nouns. Highlight 5 verbs. Highlight 5 adjectives. Highlight 3 adverbs.</a:t>
            </a:r>
          </a:p>
          <a:p>
            <a:pPr marL="228600" indent="-228600" eaLnBrk="0" fontAlgn="base" hangingPunct="0">
              <a:spcBef>
                <a:spcPct val="0"/>
              </a:spcBef>
              <a:spcAft>
                <a:spcPct val="0"/>
              </a:spcAft>
              <a:buFont typeface="+mj-lt"/>
              <a:buAutoNum type="arabicPeriod" startAt="5"/>
            </a:pPr>
            <a:r>
              <a:rPr lang="en-AU" sz="1100" dirty="0">
                <a:solidFill>
                  <a:prstClr val="black"/>
                </a:solidFill>
                <a:latin typeface="Arial" pitchFamily="34" charset="0"/>
                <a:ea typeface="Times New Roman" pitchFamily="18" charset="0"/>
                <a:cs typeface="Arial" panose="020B0604020202020204" pitchFamily="34" charset="0"/>
              </a:rPr>
              <a:t>Write down 3 things you have learnt from reading this passage.</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endParaRPr lang="en-AU" sz="1100" dirty="0">
              <a:solidFill>
                <a:prstClr val="black"/>
              </a:solidFill>
              <a:latin typeface="Arial" pitchFamily="34" charset="0"/>
              <a:ea typeface="Times New Roman" pitchFamily="18" charset="0"/>
              <a:cs typeface="Arial" panose="020B0604020202020204" pitchFamily="34" charset="0"/>
            </a:endParaRP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7. What is the main point of each paragraph?</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p>
          <a:p>
            <a:pPr marL="400050" indent="-400050" eaLnBrk="0" fontAlgn="base" hangingPunct="0">
              <a:spcBef>
                <a:spcPct val="0"/>
              </a:spcBef>
              <a:spcAft>
                <a:spcPct val="0"/>
              </a:spcAft>
              <a:buFont typeface="+mj-lt"/>
              <a:buAutoNum type="roman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a:t>
            </a:r>
            <a:endParaRPr lang="en-AU" sz="1100" dirty="0">
              <a:solidFill>
                <a:prstClr val="black"/>
              </a:solidFill>
              <a:latin typeface="Arial" pitchFamily="34" charset="0"/>
              <a:cs typeface="Arial" panose="020B0604020202020204" pitchFamily="34" charset="0"/>
            </a:endParaRP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8. </a:t>
            </a:r>
            <a:r>
              <a:rPr lang="en-AU" sz="1100" b="1" dirty="0">
                <a:solidFill>
                  <a:prstClr val="black"/>
                </a:solidFill>
                <a:latin typeface="Arial" pitchFamily="34" charset="0"/>
                <a:cs typeface="Arial" panose="020B0604020202020204" pitchFamily="34" charset="0"/>
              </a:rPr>
              <a:t>In summary</a:t>
            </a:r>
            <a:endParaRPr lang="en-AU" sz="1100" dirty="0">
              <a:solidFill>
                <a:prstClr val="black"/>
              </a:solidFill>
              <a:latin typeface="Arial" pitchFamily="34" charset="0"/>
              <a:cs typeface="Arial" panose="020B0604020202020204" pitchFamily="34" charset="0"/>
            </a:endParaRP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_____________________________________________________________________________________</a:t>
            </a: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_____________________________________________________________________________________</a:t>
            </a: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_____________________________________________________________________________________</a:t>
            </a: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_____________________________________________________________________________________</a:t>
            </a:r>
          </a:p>
          <a:p>
            <a:pPr eaLnBrk="0" fontAlgn="base" hangingPunct="0">
              <a:spcBef>
                <a:spcPct val="0"/>
              </a:spcBef>
              <a:spcAft>
                <a:spcPct val="0"/>
              </a:spcAft>
            </a:pPr>
            <a:r>
              <a:rPr lang="en-AU" sz="1100" dirty="0">
                <a:solidFill>
                  <a:prstClr val="black"/>
                </a:solidFill>
                <a:latin typeface="Arial" pitchFamily="34" charset="0"/>
                <a:cs typeface="Arial" panose="020B0604020202020204" pitchFamily="34" charset="0"/>
              </a:rPr>
              <a:t>_____________________________________________________________________________________</a:t>
            </a:r>
          </a:p>
          <a:p>
            <a:endParaRPr lang="en-AU" sz="1100" b="1" dirty="0">
              <a:solidFill>
                <a:prstClr val="black"/>
              </a:solidFill>
            </a:endParaRPr>
          </a:p>
          <a:p>
            <a:r>
              <a:rPr lang="en-AU" sz="1000" b="1" dirty="0">
                <a:solidFill>
                  <a:prstClr val="black"/>
                </a:solidFill>
              </a:rPr>
              <a:t>How did Australia enter the Vietnam War?</a:t>
            </a:r>
          </a:p>
          <a:p>
            <a:r>
              <a:rPr lang="en-AU" sz="1000" dirty="0">
                <a:solidFill>
                  <a:prstClr val="black"/>
                </a:solidFill>
              </a:rPr>
              <a:t>In </a:t>
            </a:r>
            <a:r>
              <a:rPr lang="en-AU" sz="1000" dirty="0">
                <a:solidFill>
                  <a:prstClr val="black"/>
                </a:solidFill>
              </a:rPr>
              <a:t>1962 Australia sent thirty military advisors to South Vietnam; by 1964 this number had </a:t>
            </a:r>
            <a:r>
              <a:rPr lang="en-AU" sz="1000" dirty="0">
                <a:solidFill>
                  <a:prstClr val="black"/>
                </a:solidFill>
              </a:rPr>
              <a:t>increased </a:t>
            </a:r>
            <a:r>
              <a:rPr lang="en-AU" sz="1000" dirty="0">
                <a:solidFill>
                  <a:prstClr val="black"/>
                </a:solidFill>
              </a:rPr>
              <a:t>to sixty. </a:t>
            </a:r>
          </a:p>
          <a:p>
            <a:r>
              <a:rPr lang="en-AU" sz="1000" dirty="0">
                <a:solidFill>
                  <a:prstClr val="black"/>
                </a:solidFill>
              </a:rPr>
              <a:t>By late 1964 it was clear that the communists were on the point of taking South Vietnam. </a:t>
            </a:r>
          </a:p>
          <a:p>
            <a:r>
              <a:rPr lang="en-AU" sz="1000" dirty="0">
                <a:solidFill>
                  <a:prstClr val="black"/>
                </a:solidFill>
              </a:rPr>
              <a:t>US </a:t>
            </a:r>
            <a:r>
              <a:rPr lang="en-AU" sz="1000" dirty="0">
                <a:solidFill>
                  <a:prstClr val="black"/>
                </a:solidFill>
              </a:rPr>
              <a:t>President Johnson decided that only </a:t>
            </a:r>
            <a:r>
              <a:rPr lang="en-AU" sz="1000" dirty="0">
                <a:solidFill>
                  <a:prstClr val="black"/>
                </a:solidFill>
              </a:rPr>
              <a:t>massive </a:t>
            </a:r>
            <a:r>
              <a:rPr lang="en-AU" sz="1000" dirty="0">
                <a:solidFill>
                  <a:prstClr val="black"/>
                </a:solidFill>
              </a:rPr>
              <a:t>American intervention could prevent this. </a:t>
            </a:r>
          </a:p>
          <a:p>
            <a:r>
              <a:rPr lang="en-AU" sz="1000" dirty="0">
                <a:solidFill>
                  <a:prstClr val="black"/>
                </a:solidFill>
              </a:rPr>
              <a:t>The </a:t>
            </a:r>
            <a:r>
              <a:rPr lang="en-AU" sz="1000" dirty="0">
                <a:solidFill>
                  <a:prstClr val="black"/>
                </a:solidFill>
              </a:rPr>
              <a:t>Australian foreign minister, Paul </a:t>
            </a:r>
            <a:r>
              <a:rPr lang="en-AU" sz="1000" dirty="0" err="1">
                <a:solidFill>
                  <a:prstClr val="black"/>
                </a:solidFill>
              </a:rPr>
              <a:t>Hasluck</a:t>
            </a:r>
            <a:r>
              <a:rPr lang="en-AU" sz="1000" dirty="0">
                <a:solidFill>
                  <a:prstClr val="black"/>
                </a:solidFill>
              </a:rPr>
              <a:t>, was actively encouraging the United States to take a stand against communism. </a:t>
            </a:r>
            <a:endParaRPr lang="en-AU" sz="1000" dirty="0">
              <a:solidFill>
                <a:prstClr val="black"/>
              </a:solidFill>
            </a:endParaRPr>
          </a:p>
          <a:p>
            <a:endParaRPr lang="en-AU" sz="1000" dirty="0">
              <a:solidFill>
                <a:prstClr val="black"/>
              </a:solidFill>
            </a:endParaRPr>
          </a:p>
          <a:p>
            <a:r>
              <a:rPr lang="en-AU" sz="1000" dirty="0">
                <a:solidFill>
                  <a:prstClr val="black"/>
                </a:solidFill>
              </a:rPr>
              <a:t>In November 1964 the Menzies government </a:t>
            </a:r>
            <a:r>
              <a:rPr lang="en-AU" sz="1000" dirty="0">
                <a:solidFill>
                  <a:prstClr val="black"/>
                </a:solidFill>
              </a:rPr>
              <a:t>introduced </a:t>
            </a:r>
            <a:r>
              <a:rPr lang="en-AU" sz="1000" dirty="0">
                <a:solidFill>
                  <a:prstClr val="black"/>
                </a:solidFill>
              </a:rPr>
              <a:t>conscription, aiming to increase the size of the army to 37500 in three years. </a:t>
            </a:r>
          </a:p>
          <a:p>
            <a:r>
              <a:rPr lang="en-AU" sz="1000" dirty="0">
                <a:solidFill>
                  <a:prstClr val="black"/>
                </a:solidFill>
              </a:rPr>
              <a:t>At </a:t>
            </a:r>
            <a:r>
              <a:rPr lang="en-AU" sz="1000" dirty="0">
                <a:solidFill>
                  <a:prstClr val="black"/>
                </a:solidFill>
              </a:rPr>
              <a:t>20 years of age all Australian men had to register for National Service. </a:t>
            </a:r>
          </a:p>
          <a:p>
            <a:r>
              <a:rPr lang="en-AU" sz="1000" dirty="0">
                <a:solidFill>
                  <a:prstClr val="black"/>
                </a:solidFill>
              </a:rPr>
              <a:t>To </a:t>
            </a:r>
            <a:r>
              <a:rPr lang="en-AU" sz="1000" dirty="0">
                <a:solidFill>
                  <a:prstClr val="black"/>
                </a:solidFill>
              </a:rPr>
              <a:t>be conscripted, a man's birthday had to be drawn out of a barrel as in a lottery. </a:t>
            </a:r>
          </a:p>
          <a:p>
            <a:r>
              <a:rPr lang="en-AU" sz="1000" dirty="0">
                <a:solidFill>
                  <a:prstClr val="black"/>
                </a:solidFill>
              </a:rPr>
              <a:t>If </a:t>
            </a:r>
            <a:r>
              <a:rPr lang="en-AU" sz="1000" dirty="0">
                <a:solidFill>
                  <a:prstClr val="black"/>
                </a:solidFill>
              </a:rPr>
              <a:t>your number was drawn, you were to serve for two years. </a:t>
            </a:r>
          </a:p>
          <a:p>
            <a:r>
              <a:rPr lang="en-AU" sz="1000" dirty="0">
                <a:solidFill>
                  <a:prstClr val="black"/>
                </a:solidFill>
              </a:rPr>
              <a:t>There </a:t>
            </a:r>
            <a:r>
              <a:rPr lang="en-AU" sz="1000" dirty="0">
                <a:solidFill>
                  <a:prstClr val="black"/>
                </a:solidFill>
              </a:rPr>
              <a:t>was a one in ten chance of being conscripted. </a:t>
            </a:r>
          </a:p>
          <a:p>
            <a:r>
              <a:rPr lang="en-AU" sz="1000" dirty="0">
                <a:solidFill>
                  <a:prstClr val="black"/>
                </a:solidFill>
              </a:rPr>
              <a:t>National </a:t>
            </a:r>
            <a:r>
              <a:rPr lang="en-AU" sz="1000" dirty="0">
                <a:solidFill>
                  <a:prstClr val="black"/>
                </a:solidFill>
              </a:rPr>
              <a:t>Service could be avoided by having a 'conscientious objection' (such as believing in pacifism) or by being a student. </a:t>
            </a:r>
          </a:p>
          <a:p>
            <a:r>
              <a:rPr lang="en-AU" sz="1000" dirty="0">
                <a:solidFill>
                  <a:prstClr val="black"/>
                </a:solidFill>
              </a:rPr>
              <a:t>In November Menzies told parliament that it might be necessary to send Australian troops to Vietnam. In December he told Johnson that Australia was willing to commit troops. </a:t>
            </a:r>
          </a:p>
          <a:p>
            <a:endParaRPr lang="en-AU" sz="1100" dirty="0">
              <a:solidFill>
                <a:prstClr val="black"/>
              </a:solidFill>
            </a:endParaRPr>
          </a:p>
          <a:p>
            <a:r>
              <a:rPr lang="en-AU" sz="1100" dirty="0">
                <a:solidFill>
                  <a:prstClr val="black"/>
                </a:solidFill>
              </a:rPr>
              <a:t>Questions</a:t>
            </a:r>
            <a:endParaRPr lang="en-AU" sz="1100" dirty="0">
              <a:solidFill>
                <a:prstClr val="black"/>
              </a:solidFill>
            </a:endParaRPr>
          </a:p>
          <a:p>
            <a:pPr marL="228600" indent="-228600">
              <a:buFont typeface="+mj-lt"/>
              <a:buAutoNum type="arabicPeriod"/>
            </a:pPr>
            <a:r>
              <a:rPr lang="en-AU" sz="1100" dirty="0">
                <a:solidFill>
                  <a:prstClr val="black"/>
                </a:solidFill>
              </a:rPr>
              <a:t>What </a:t>
            </a:r>
            <a:r>
              <a:rPr lang="en-AU" sz="1100" dirty="0">
                <a:solidFill>
                  <a:prstClr val="black"/>
                </a:solidFill>
              </a:rPr>
              <a:t>was Australia’s initial involvement in Vietnam</a:t>
            </a:r>
            <a:r>
              <a:rPr lang="en-AU" sz="1100" dirty="0">
                <a:solidFill>
                  <a:prstClr val="black"/>
                </a:solidFill>
              </a:rPr>
              <a:t>? __________________________________________________</a:t>
            </a:r>
          </a:p>
          <a:p>
            <a:r>
              <a:rPr lang="en-AU" sz="1100" dirty="0">
                <a:solidFill>
                  <a:prstClr val="black"/>
                </a:solidFill>
              </a:rPr>
              <a:t>_______________________________________________________________________________________________</a:t>
            </a:r>
            <a:endParaRPr lang="en-AU" sz="1100" dirty="0">
              <a:solidFill>
                <a:prstClr val="black"/>
              </a:solidFill>
            </a:endParaRPr>
          </a:p>
          <a:p>
            <a:pPr marL="228600" indent="-228600">
              <a:buFont typeface="+mj-lt"/>
              <a:buAutoNum type="arabicPeriod" startAt="2"/>
            </a:pPr>
            <a:r>
              <a:rPr lang="en-AU" sz="1100" dirty="0">
                <a:solidFill>
                  <a:prstClr val="black"/>
                </a:solidFill>
              </a:rPr>
              <a:t>How </a:t>
            </a:r>
            <a:r>
              <a:rPr lang="en-AU" sz="1100" dirty="0">
                <a:solidFill>
                  <a:prstClr val="black"/>
                </a:solidFill>
              </a:rPr>
              <a:t>did President Johnson react when a communist takeover of South Vietnam appeared </a:t>
            </a:r>
            <a:r>
              <a:rPr lang="en-AU" sz="1100" dirty="0">
                <a:solidFill>
                  <a:prstClr val="black"/>
                </a:solidFill>
              </a:rPr>
              <a:t>likely?</a:t>
            </a:r>
          </a:p>
          <a:p>
            <a:r>
              <a:rPr lang="en-AU" sz="1100" dirty="0">
                <a:solidFill>
                  <a:prstClr val="black"/>
                </a:solidFill>
              </a:rPr>
              <a:t>_______________________________________________________________________________________________</a:t>
            </a:r>
          </a:p>
          <a:p>
            <a:pPr marL="228600" indent="-228600">
              <a:buFont typeface="+mj-lt"/>
              <a:buAutoNum type="arabicPeriod" startAt="3"/>
            </a:pPr>
            <a:r>
              <a:rPr lang="en-US" sz="1100" dirty="0">
                <a:solidFill>
                  <a:prstClr val="black"/>
                </a:solidFill>
              </a:rPr>
              <a:t>How do we know that Australia was also concerned about the spread of </a:t>
            </a:r>
            <a:r>
              <a:rPr lang="en-US" sz="1100" dirty="0">
                <a:solidFill>
                  <a:prstClr val="black"/>
                </a:solidFill>
              </a:rPr>
              <a:t>communism? _______________________</a:t>
            </a:r>
          </a:p>
          <a:p>
            <a:r>
              <a:rPr lang="en-US" sz="1100" dirty="0">
                <a:solidFill>
                  <a:prstClr val="black"/>
                </a:solidFill>
              </a:rPr>
              <a:t>_______________________________________________________________________________________________</a:t>
            </a:r>
          </a:p>
          <a:p>
            <a:pPr marL="228600" indent="-228600">
              <a:buFont typeface="+mj-lt"/>
              <a:buAutoNum type="arabicPeriod" startAt="4"/>
            </a:pPr>
            <a:r>
              <a:rPr lang="en-US" sz="1100" dirty="0">
                <a:solidFill>
                  <a:prstClr val="black"/>
                </a:solidFill>
              </a:rPr>
              <a:t>When </a:t>
            </a:r>
            <a:r>
              <a:rPr lang="en-US" sz="1100" dirty="0">
                <a:solidFill>
                  <a:prstClr val="black"/>
                </a:solidFill>
              </a:rPr>
              <a:t>did </a:t>
            </a:r>
            <a:r>
              <a:rPr lang="en-US" sz="1100" dirty="0" err="1">
                <a:solidFill>
                  <a:prstClr val="black"/>
                </a:solidFill>
              </a:rPr>
              <a:t>Menzies</a:t>
            </a:r>
            <a:r>
              <a:rPr lang="en-US" sz="1100" dirty="0">
                <a:solidFill>
                  <a:prstClr val="black"/>
                </a:solidFill>
              </a:rPr>
              <a:t> announce </a:t>
            </a:r>
            <a:r>
              <a:rPr lang="en-US" sz="1100" dirty="0">
                <a:solidFill>
                  <a:prstClr val="black"/>
                </a:solidFill>
              </a:rPr>
              <a:t>conscription?__________________________________________________________</a:t>
            </a:r>
          </a:p>
          <a:p>
            <a:pPr marL="228600" indent="-228600">
              <a:buFont typeface="+mj-lt"/>
              <a:buAutoNum type="arabicPeriod" startAt="4"/>
            </a:pPr>
            <a:r>
              <a:rPr lang="en-US" sz="1100" dirty="0">
                <a:solidFill>
                  <a:prstClr val="black"/>
                </a:solidFill>
              </a:rPr>
              <a:t>Outline </a:t>
            </a:r>
            <a:r>
              <a:rPr lang="en-US" sz="1100" dirty="0">
                <a:solidFill>
                  <a:prstClr val="black"/>
                </a:solidFill>
              </a:rPr>
              <a:t>the three main steps in conscription</a:t>
            </a:r>
            <a:r>
              <a:rPr lang="en-US" sz="1100" dirty="0">
                <a:solidFill>
                  <a:prstClr val="black"/>
                </a:solidFill>
              </a:rPr>
              <a:t>. _________________________________________________________</a:t>
            </a:r>
          </a:p>
          <a:p>
            <a:r>
              <a:rPr lang="en-US" sz="1100" dirty="0">
                <a:solidFill>
                  <a:prstClr val="black"/>
                </a:solidFill>
              </a:rPr>
              <a:t>______________________________________________________________________________________________________________________________________________________________________________________________</a:t>
            </a:r>
            <a:endParaRPr lang="en-AU" sz="1100" dirty="0">
              <a:solidFill>
                <a:prstClr val="black"/>
              </a:solidFill>
            </a:endParaRPr>
          </a:p>
          <a:p>
            <a:pPr marL="228600" indent="-228600">
              <a:buFont typeface="+mj-lt"/>
              <a:buAutoNum type="arabicPeriod" startAt="6"/>
            </a:pPr>
            <a:r>
              <a:rPr lang="en-AU" sz="1100" dirty="0">
                <a:solidFill>
                  <a:prstClr val="black"/>
                </a:solidFill>
              </a:rPr>
              <a:t>How </a:t>
            </a:r>
            <a:r>
              <a:rPr lang="en-AU" sz="1100" dirty="0">
                <a:solidFill>
                  <a:prstClr val="black"/>
                </a:solidFill>
              </a:rPr>
              <a:t>could you avoid national </a:t>
            </a:r>
            <a:r>
              <a:rPr lang="en-AU" sz="1100" dirty="0">
                <a:solidFill>
                  <a:prstClr val="black"/>
                </a:solidFill>
              </a:rPr>
              <a:t>service? _____________________________________________________________</a:t>
            </a:r>
          </a:p>
          <a:p>
            <a:r>
              <a:rPr lang="en-AU" sz="1100" dirty="0">
                <a:solidFill>
                  <a:prstClr val="black"/>
                </a:solidFill>
              </a:rPr>
              <a:t>_______________________________________________________________________________________________</a:t>
            </a:r>
          </a:p>
          <a:p>
            <a:r>
              <a:rPr lang="en-US" sz="1100" dirty="0">
                <a:solidFill>
                  <a:prstClr val="black"/>
                </a:solidFill>
              </a:rPr>
              <a:t> </a:t>
            </a:r>
            <a:endParaRPr lang="en-AU" sz="1100" dirty="0">
              <a:solidFill>
                <a:prstClr val="black"/>
              </a:solidFill>
            </a:endParaRPr>
          </a:p>
        </p:txBody>
      </p:sp>
    </p:spTree>
    <p:extLst>
      <p:ext uri="{BB962C8B-B14F-4D97-AF65-F5344CB8AC3E}">
        <p14:creationId xmlns:p14="http://schemas.microsoft.com/office/powerpoint/2010/main" val="10035550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403092" y="-1318450"/>
            <a:ext cx="6858000" cy="9494907"/>
          </a:xfrm>
          <a:prstGeom prst="rect">
            <a:avLst/>
          </a:prstGeom>
        </p:spPr>
        <p:txBody>
          <a:bodyPr wrap="square">
            <a:spAutoFit/>
          </a:bodyPr>
          <a:lstStyle/>
          <a:p>
            <a:r>
              <a:rPr lang="en-AU" sz="1000" dirty="0">
                <a:solidFill>
                  <a:prstClr val="black"/>
                </a:solidFill>
                <a:latin typeface="Tw Cen MT"/>
              </a:rPr>
              <a:t>However, there was one major problem: South Vietnam did not want Australian troops. A way had to be found to 'create an invitation' from the South Vietnamese government. </a:t>
            </a:r>
          </a:p>
          <a:p>
            <a:r>
              <a:rPr lang="en-AU" sz="1000" dirty="0">
                <a:solidFill>
                  <a:prstClr val="black"/>
                </a:solidFill>
                <a:latin typeface="Tw Cen MT"/>
              </a:rPr>
              <a:t>Throughout April 1965, American and Australian diplomats in Saigon pressured the South Vietnamese government to issue an invitation to help it against the communists. </a:t>
            </a:r>
          </a:p>
          <a:p>
            <a:r>
              <a:rPr lang="en-AU" sz="1000" dirty="0">
                <a:solidFill>
                  <a:prstClr val="black"/>
                </a:solidFill>
                <a:latin typeface="Tw Cen MT"/>
              </a:rPr>
              <a:t>The South Vietnamese agreed on 28 April. </a:t>
            </a:r>
          </a:p>
          <a:p>
            <a:r>
              <a:rPr lang="en-AU" sz="1000" dirty="0">
                <a:solidFill>
                  <a:prstClr val="black"/>
                </a:solidFill>
                <a:latin typeface="Tw Cen MT"/>
              </a:rPr>
              <a:t>The 'request' arrived in Canberra on 29 April. Menzies told parliament that evening: 'The Australian government is now in receipt of a request from the government of South Vietnam for further military assistance'. </a:t>
            </a:r>
          </a:p>
          <a:p>
            <a:r>
              <a:rPr lang="en-AU" sz="1000" dirty="0">
                <a:solidFill>
                  <a:prstClr val="black"/>
                </a:solidFill>
                <a:latin typeface="Tw Cen MT"/>
              </a:rPr>
              <a:t>This </a:t>
            </a:r>
            <a:r>
              <a:rPr lang="en-AU" sz="1000" dirty="0">
                <a:solidFill>
                  <a:prstClr val="black"/>
                </a:solidFill>
                <a:latin typeface="Tw Cen MT"/>
              </a:rPr>
              <a:t>deception on the part of the Menzies government was not discovered until ten years later. It illustrates how keen Menzies was to drag the United States into Vietnam and to have Australia there as a loyal ally. As suggested previously, the real concern of Australia at this time was not so much Vietnam, but events in Indonesia. </a:t>
            </a:r>
          </a:p>
          <a:p>
            <a:r>
              <a:rPr lang="en-AU" sz="1000" dirty="0">
                <a:solidFill>
                  <a:prstClr val="black"/>
                </a:solidFill>
                <a:latin typeface="Tw Cen MT"/>
              </a:rPr>
              <a:t>Australian </a:t>
            </a:r>
            <a:r>
              <a:rPr lang="en-AU" sz="1000" dirty="0">
                <a:solidFill>
                  <a:prstClr val="black"/>
                </a:solidFill>
                <a:latin typeface="Tw Cen MT"/>
              </a:rPr>
              <a:t>support for the United States III Vietnam continued to increase: </a:t>
            </a:r>
          </a:p>
          <a:p>
            <a:r>
              <a:rPr lang="en-AU" sz="1000" dirty="0">
                <a:solidFill>
                  <a:prstClr val="black"/>
                </a:solidFill>
                <a:latin typeface="Tw Cen MT"/>
              </a:rPr>
              <a:t>Menzies retired in early 1966. His successor, Harold Holt, visited Johnson in the United States in July. In a speech in Washington, Holt stated: 'you have an admiring friend, a staunch friend that will be all the way with LBJ' (LBJ were Johnson's initials). </a:t>
            </a:r>
          </a:p>
          <a:p>
            <a:r>
              <a:rPr lang="en-AU" sz="1000" dirty="0">
                <a:solidFill>
                  <a:prstClr val="black"/>
                </a:solidFill>
                <a:latin typeface="Tw Cen MT"/>
              </a:rPr>
              <a:t>In October 1966 US President Johnson visited Australia. Although there were some protests, most Australians greeted him as warmly as they. had the queen in 1954. </a:t>
            </a:r>
          </a:p>
          <a:p>
            <a:r>
              <a:rPr lang="en-AU" sz="1000" dirty="0">
                <a:solidFill>
                  <a:prstClr val="black"/>
                </a:solidFill>
                <a:latin typeface="Tw Cen MT"/>
              </a:rPr>
              <a:t>In November Holt's government won the federal election with a majority of forty-one seats. </a:t>
            </a:r>
          </a:p>
          <a:p>
            <a:endParaRPr lang="en-AU" sz="1100" dirty="0">
              <a:solidFill>
                <a:prstClr val="black"/>
              </a:solidFill>
              <a:latin typeface="Tw Cen MT"/>
            </a:endParaRPr>
          </a:p>
          <a:p>
            <a:r>
              <a:rPr lang="en-AU" sz="1100" dirty="0">
                <a:solidFill>
                  <a:prstClr val="black"/>
                </a:solidFill>
                <a:latin typeface="Tw Cen MT"/>
              </a:rPr>
              <a:t>Questions</a:t>
            </a:r>
            <a:endParaRPr lang="en-AU" sz="1100" dirty="0">
              <a:solidFill>
                <a:prstClr val="black"/>
              </a:solidFill>
              <a:latin typeface="Tw Cen MT"/>
            </a:endParaRPr>
          </a:p>
          <a:p>
            <a:pPr marL="228600" indent="-228600">
              <a:buFont typeface="+mj-lt"/>
              <a:buAutoNum type="arabicPeriod"/>
            </a:pPr>
            <a:r>
              <a:rPr lang="en-AU" sz="1100" dirty="0">
                <a:solidFill>
                  <a:prstClr val="black"/>
                </a:solidFill>
                <a:latin typeface="Tw Cen MT"/>
              </a:rPr>
              <a:t>What was the major barrier to sending Australian troops to Vietnam? ____________________________________</a:t>
            </a:r>
          </a:p>
          <a:p>
            <a:r>
              <a:rPr lang="en-AU" sz="1100" dirty="0">
                <a:solidFill>
                  <a:prstClr val="black"/>
                </a:solidFill>
                <a:latin typeface="Tw Cen MT"/>
              </a:rPr>
              <a:t>_______________________________________________________________________________________________</a:t>
            </a:r>
          </a:p>
          <a:p>
            <a:pPr marL="228600" indent="-228600">
              <a:buFont typeface="+mj-lt"/>
              <a:buAutoNum type="arabicPeriod" startAt="2"/>
            </a:pPr>
            <a:r>
              <a:rPr lang="en-AU" sz="1100" dirty="0">
                <a:solidFill>
                  <a:prstClr val="black"/>
                </a:solidFill>
                <a:latin typeface="Tw Cen MT"/>
              </a:rPr>
              <a:t>How did Menzies overcome this problem? __________________________________________________________</a:t>
            </a:r>
          </a:p>
          <a:p>
            <a:r>
              <a:rPr lang="en-AU" sz="1100" dirty="0">
                <a:solidFill>
                  <a:prstClr val="black"/>
                </a:solidFill>
                <a:latin typeface="Tw Cen MT"/>
              </a:rPr>
              <a:t>_______________________________________________________________________________________________</a:t>
            </a:r>
          </a:p>
          <a:p>
            <a:pPr marL="228600" indent="-228600">
              <a:buFont typeface="+mj-lt"/>
              <a:buAutoNum type="arabicPeriod" startAt="3"/>
            </a:pPr>
            <a:r>
              <a:rPr lang="en-AU" sz="1100" dirty="0">
                <a:solidFill>
                  <a:prstClr val="black"/>
                </a:solidFill>
                <a:latin typeface="Tw Cen MT"/>
              </a:rPr>
              <a:t>Why was Menzies so keen to send troops to Vietnam? ________________________________________________</a:t>
            </a:r>
          </a:p>
          <a:p>
            <a:r>
              <a:rPr lang="en-AU" sz="1100" dirty="0">
                <a:solidFill>
                  <a:prstClr val="black"/>
                </a:solidFill>
                <a:latin typeface="Tw Cen MT"/>
              </a:rPr>
              <a:t>_______________________________________________________________________________________________</a:t>
            </a:r>
          </a:p>
          <a:p>
            <a:pPr marL="228600" indent="-228600">
              <a:buFont typeface="+mj-lt"/>
              <a:buAutoNum type="arabicPeriod" startAt="4"/>
            </a:pPr>
            <a:r>
              <a:rPr lang="en-AU" sz="1100" dirty="0">
                <a:solidFill>
                  <a:prstClr val="black"/>
                </a:solidFill>
                <a:latin typeface="Tw Cen MT"/>
              </a:rPr>
              <a:t>What do you think that PM Holt meant by “all the way with LBJ? ________________________________________</a:t>
            </a:r>
          </a:p>
          <a:p>
            <a:r>
              <a:rPr lang="en-AU" sz="1100" dirty="0">
                <a:solidFill>
                  <a:prstClr val="black"/>
                </a:solidFill>
                <a:latin typeface="Tw Cen MT"/>
              </a:rPr>
              <a:t>_______________________________________________________________________________________________</a:t>
            </a:r>
          </a:p>
          <a:p>
            <a:pPr marL="228600" indent="-228600">
              <a:buFont typeface="+mj-lt"/>
              <a:buAutoNum type="arabicPeriod" startAt="5"/>
            </a:pPr>
            <a:r>
              <a:rPr lang="en-AU" sz="1100" dirty="0">
                <a:solidFill>
                  <a:prstClr val="black"/>
                </a:solidFill>
                <a:latin typeface="Tw Cen MT"/>
              </a:rPr>
              <a:t>How did Australians react to President Johnson’s visit in 1966? What does this tell us about attitudes at the time?</a:t>
            </a:r>
          </a:p>
          <a:p>
            <a:r>
              <a:rPr lang="en-AU" sz="1100" dirty="0">
                <a:solidFill>
                  <a:prstClr val="black"/>
                </a:solidFill>
                <a:latin typeface="Tw Cen M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AU" sz="1100" b="1" dirty="0">
                <a:solidFill>
                  <a:prstClr val="black"/>
                </a:solidFill>
              </a:rPr>
              <a:t>AUSTRALIA </a:t>
            </a:r>
            <a:r>
              <a:rPr lang="en-AU" sz="1100" b="1" dirty="0">
                <a:solidFill>
                  <a:prstClr val="black"/>
                </a:solidFill>
              </a:rPr>
              <a:t>IN THE VIETNAM WAR ERA</a:t>
            </a:r>
          </a:p>
          <a:p>
            <a:r>
              <a:rPr lang="en-AU" sz="1100" b="1" dirty="0">
                <a:solidFill>
                  <a:prstClr val="black"/>
                </a:solidFill>
              </a:rPr>
              <a:t>Australia’s </a:t>
            </a:r>
            <a:r>
              <a:rPr lang="en-AU" sz="1100" b="1" dirty="0">
                <a:solidFill>
                  <a:prstClr val="black"/>
                </a:solidFill>
              </a:rPr>
              <a:t>response to the threat of communism</a:t>
            </a:r>
          </a:p>
          <a:p>
            <a:r>
              <a:rPr lang="en-AU" sz="1100" dirty="0">
                <a:solidFill>
                  <a:prstClr val="black"/>
                </a:solidFill>
              </a:rPr>
              <a:t>After </a:t>
            </a:r>
            <a:r>
              <a:rPr lang="en-AU" sz="1100" dirty="0">
                <a:solidFill>
                  <a:prstClr val="black"/>
                </a:solidFill>
              </a:rPr>
              <a:t>World War II the USA and the Soviet Union (aka Russia), allies against the Germans and Japanese, had a falling out. This was due to </a:t>
            </a:r>
            <a:r>
              <a:rPr lang="en-AU" sz="1100" dirty="0">
                <a:solidFill>
                  <a:prstClr val="black"/>
                </a:solidFill>
              </a:rPr>
              <a:t>d</a:t>
            </a:r>
            <a:r>
              <a:rPr lang="en-AU" sz="1100" dirty="0">
                <a:solidFill>
                  <a:prstClr val="black"/>
                </a:solidFill>
              </a:rPr>
              <a:t>_ _ _ _ _ _ _ _ _ _ _ about how the post-war world should be organised. Having stood up to and defeated the Nazi dictatorship, the Americans wanted to spread </a:t>
            </a:r>
            <a:r>
              <a:rPr lang="en-AU" sz="1100" dirty="0">
                <a:solidFill>
                  <a:prstClr val="black"/>
                </a:solidFill>
              </a:rPr>
              <a:t>d</a:t>
            </a:r>
            <a:r>
              <a:rPr lang="en-AU" sz="1100" dirty="0">
                <a:solidFill>
                  <a:prstClr val="black"/>
                </a:solidFill>
              </a:rPr>
              <a:t>_ _ _ _ _ _ _ _ and c_ _ _ _ _ _ _ _ _. The Russians were keen to spread </a:t>
            </a:r>
            <a:r>
              <a:rPr lang="en-AU" sz="1100" dirty="0">
                <a:solidFill>
                  <a:prstClr val="black"/>
                </a:solidFill>
              </a:rPr>
              <a:t>c</a:t>
            </a:r>
            <a:r>
              <a:rPr lang="en-AU" sz="1100" dirty="0">
                <a:solidFill>
                  <a:prstClr val="black"/>
                </a:solidFill>
              </a:rPr>
              <a:t>_ _ _ _ _ _ _ _. Because of their differing political and social systems, the Americans and Russians were suspicious and fearful of each other. Once allies, they became e_ _ _ _ _ _.</a:t>
            </a:r>
          </a:p>
          <a:p>
            <a:endParaRPr lang="en-AU" sz="1100" dirty="0">
              <a:solidFill>
                <a:prstClr val="black"/>
              </a:solidFill>
            </a:endParaRPr>
          </a:p>
          <a:p>
            <a:endParaRPr lang="en-AU" sz="1100" dirty="0">
              <a:solidFill>
                <a:prstClr val="black"/>
              </a:solidFill>
            </a:endParaRPr>
          </a:p>
          <a:p>
            <a:endParaRPr lang="en-AU" sz="1100" dirty="0">
              <a:solidFill>
                <a:prstClr val="black"/>
              </a:solidFill>
            </a:endParaRPr>
          </a:p>
          <a:p>
            <a:r>
              <a:rPr lang="en-AU" sz="1100" dirty="0">
                <a:solidFill>
                  <a:prstClr val="black"/>
                </a:solidFill>
              </a:rPr>
              <a:t>With </a:t>
            </a:r>
            <a:r>
              <a:rPr lang="en-AU" sz="1100" dirty="0">
                <a:solidFill>
                  <a:prstClr val="black"/>
                </a:solidFill>
              </a:rPr>
              <a:t>the collapse of Germany and Japan, a power v_ _ _ _ _ occurred and the two superpowers, the USA and Russia competed to fill it. This gave rise to what became known as the Cold War. No shots were ever e_ _ _ _ _ _ _ _ between Russian and American forces, but wars between allies of America and allies of Russia </a:t>
            </a:r>
            <a:r>
              <a:rPr lang="en-AU" sz="1100" dirty="0">
                <a:solidFill>
                  <a:prstClr val="black"/>
                </a:solidFill>
              </a:rPr>
              <a:t>o</a:t>
            </a:r>
            <a:r>
              <a:rPr lang="en-AU" sz="1100" dirty="0">
                <a:solidFill>
                  <a:prstClr val="black"/>
                </a:solidFill>
              </a:rPr>
              <a:t>_ _ _ _ _ _ _ in places like K_ _ _ _ and V_ _ _ _ _ _. Because Australia was an ally of America, and because we also feared and wanted to stop the spread of communism, our troops fought in many of these wars. Communism had spread from </a:t>
            </a:r>
            <a:r>
              <a:rPr lang="en-AU" sz="1100" dirty="0">
                <a:solidFill>
                  <a:prstClr val="black"/>
                </a:solidFill>
              </a:rPr>
              <a:t>R</a:t>
            </a:r>
            <a:r>
              <a:rPr lang="en-AU" sz="1100" dirty="0">
                <a:solidFill>
                  <a:prstClr val="black"/>
                </a:solidFill>
              </a:rPr>
              <a:t>_ _ _ _ _, to Eastern Europe after WWII and then to China in 1949.</a:t>
            </a:r>
          </a:p>
          <a:p>
            <a:endParaRPr lang="en-AU" sz="1100" dirty="0">
              <a:solidFill>
                <a:prstClr val="black"/>
              </a:solidFill>
            </a:endParaRPr>
          </a:p>
          <a:p>
            <a:endParaRPr lang="en-AU" sz="1100" dirty="0">
              <a:solidFill>
                <a:prstClr val="black"/>
              </a:solidFill>
            </a:endParaRPr>
          </a:p>
          <a:p>
            <a:endParaRPr lang="en-AU" sz="1100" dirty="0">
              <a:solidFill>
                <a:prstClr val="black"/>
              </a:solidFill>
            </a:endParaRPr>
          </a:p>
          <a:p>
            <a:r>
              <a:rPr lang="en-AU" sz="1100" dirty="0">
                <a:solidFill>
                  <a:prstClr val="black"/>
                </a:solidFill>
              </a:rPr>
              <a:t>By the mid-1950s, there were two hostile military alliances known as NATO and the Warsaw Pact. NATO (North Atlantic Treaty Organisation) was led by the USA and consisted of Great Britain, Canada and Western European countries l_ _ _ _ _ _ _ _ from the Nazis. The Warsaw Pact was led by Russia and contained all the communist countries of E_ _ _ _ _ _ Europe. The nations of Eastern Europe did not have a say about communism. The Russian Army simply occupied these nations after the N_ _ _ _ had been defeated and the set up a Russian communist type of e_ _ _ _ _ _ _ and political system. Anyone who resisted was killed or imprisoned. Russia wanted to use these captured territories as a b_ _ _ _ _ against any future i_ _ _ _ _ _ _ _ from the west by nations like France and Germany</a:t>
            </a:r>
            <a:r>
              <a:rPr lang="en-AU" sz="1100" dirty="0">
                <a:solidFill>
                  <a:prstClr val="black"/>
                </a:solidFill>
              </a:rPr>
              <a:t>.</a:t>
            </a:r>
            <a:endParaRPr lang="en-AU" sz="1100" dirty="0">
              <a:solidFill>
                <a:prstClr val="black"/>
              </a:solidFill>
            </a:endParaRPr>
          </a:p>
        </p:txBody>
      </p:sp>
      <p:sp>
        <p:nvSpPr>
          <p:cNvPr id="3" name="Text Box 2"/>
          <p:cNvSpPr txBox="1">
            <a:spLocks noChangeArrowheads="1"/>
          </p:cNvSpPr>
          <p:nvPr/>
        </p:nvSpPr>
        <p:spPr bwMode="auto">
          <a:xfrm rot="16200000">
            <a:off x="6807414" y="3735610"/>
            <a:ext cx="5543078" cy="276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just" fontAlgn="base">
              <a:spcBef>
                <a:spcPct val="0"/>
              </a:spcBef>
              <a:spcAft>
                <a:spcPts val="1000"/>
              </a:spcAft>
            </a:pPr>
            <a:r>
              <a:rPr lang="en-AU" altLang="en-US" sz="1200" dirty="0">
                <a:solidFill>
                  <a:prstClr val="black"/>
                </a:solidFill>
                <a:cs typeface="Arial" pitchFamily="34" charset="0"/>
              </a:rPr>
              <a:t>Nazis	buffer	liberated	economic	Eastern	invasions</a:t>
            </a:r>
            <a:endParaRPr lang="en-US" altLang="en-US" sz="1600" dirty="0">
              <a:solidFill>
                <a:prstClr val="black"/>
              </a:solidFill>
              <a:latin typeface="Arial" pitchFamily="34" charset="0"/>
              <a:cs typeface="Arial" pitchFamily="34" charset="0"/>
            </a:endParaRPr>
          </a:p>
        </p:txBody>
      </p:sp>
      <p:sp>
        <p:nvSpPr>
          <p:cNvPr id="4" name="Text Box 3"/>
          <p:cNvSpPr txBox="1">
            <a:spLocks noChangeArrowheads="1"/>
          </p:cNvSpPr>
          <p:nvPr/>
        </p:nvSpPr>
        <p:spPr bwMode="auto">
          <a:xfrm rot="16200000">
            <a:off x="5037563" y="3788911"/>
            <a:ext cx="5436468" cy="276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just" fontAlgn="base">
              <a:spcBef>
                <a:spcPct val="0"/>
              </a:spcBef>
              <a:spcAft>
                <a:spcPts val="1000"/>
              </a:spcAft>
            </a:pPr>
            <a:r>
              <a:rPr lang="en-AU" altLang="en-US" sz="1200" dirty="0">
                <a:solidFill>
                  <a:prstClr val="black"/>
                </a:solidFill>
                <a:cs typeface="Arial" pitchFamily="34" charset="0"/>
              </a:rPr>
              <a:t>Korea	exchanged	vacuum	occurred	Russia	Vietnam</a:t>
            </a:r>
            <a:endParaRPr lang="en-US" altLang="en-US" sz="1600" dirty="0">
              <a:solidFill>
                <a:prstClr val="black"/>
              </a:solidFill>
              <a:latin typeface="Arial" pitchFamily="34" charset="0"/>
              <a:cs typeface="Arial" pitchFamily="34" charset="0"/>
            </a:endParaRPr>
          </a:p>
        </p:txBody>
      </p:sp>
      <p:sp>
        <p:nvSpPr>
          <p:cNvPr id="5" name="Text Box 4"/>
          <p:cNvSpPr txBox="1">
            <a:spLocks noChangeArrowheads="1"/>
          </p:cNvSpPr>
          <p:nvPr/>
        </p:nvSpPr>
        <p:spPr bwMode="auto">
          <a:xfrm rot="16200000">
            <a:off x="3972301" y="4210283"/>
            <a:ext cx="4542656" cy="276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just" fontAlgn="base">
              <a:spcBef>
                <a:spcPct val="0"/>
              </a:spcBef>
              <a:spcAft>
                <a:spcPts val="1000"/>
              </a:spcAft>
            </a:pPr>
            <a:r>
              <a:rPr lang="en-AU" altLang="en-US" sz="1200" dirty="0">
                <a:solidFill>
                  <a:prstClr val="black"/>
                </a:solidFill>
                <a:cs typeface="Arial" pitchFamily="34" charset="0"/>
              </a:rPr>
              <a:t>enemies	democracy	communism</a:t>
            </a:r>
            <a:r>
              <a:rPr lang="en-AU" altLang="en-US" sz="1200" dirty="0">
                <a:solidFill>
                  <a:prstClr val="black"/>
                </a:solidFill>
                <a:cs typeface="Arial" pitchFamily="34" charset="0"/>
              </a:rPr>
              <a:t>	</a:t>
            </a:r>
            <a:r>
              <a:rPr lang="en-AU" altLang="en-US" sz="1200" dirty="0">
                <a:solidFill>
                  <a:prstClr val="black"/>
                </a:solidFill>
                <a:cs typeface="Arial" pitchFamily="34" charset="0"/>
              </a:rPr>
              <a:t>disagreement	capitalism</a:t>
            </a:r>
            <a:endParaRPr lang="en-US" altLang="en-US"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5396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395398" y="-1308181"/>
            <a:ext cx="6858000" cy="9494907"/>
          </a:xfrm>
          <a:prstGeom prst="rect">
            <a:avLst/>
          </a:prstGeom>
        </p:spPr>
        <p:txBody>
          <a:bodyPr wrap="square">
            <a:spAutoFit/>
          </a:bodyPr>
          <a:lstStyle/>
          <a:p>
            <a:r>
              <a:rPr lang="en-AU" sz="1100" b="1" dirty="0">
                <a:solidFill>
                  <a:prstClr val="black"/>
                </a:solidFill>
                <a:latin typeface="Arial" pitchFamily="34" charset="0"/>
                <a:cs typeface="Arial" panose="020B0604020202020204" pitchFamily="34" charset="0"/>
              </a:rPr>
              <a:t>Year 10 </a:t>
            </a:r>
            <a:r>
              <a:rPr lang="en-AU" sz="1100" b="1" dirty="0" err="1">
                <a:solidFill>
                  <a:prstClr val="black"/>
                </a:solidFill>
                <a:latin typeface="Arial" pitchFamily="34" charset="0"/>
                <a:cs typeface="Arial" panose="020B0604020202020204" pitchFamily="34" charset="0"/>
              </a:rPr>
              <a:t>Hist</a:t>
            </a:r>
            <a:r>
              <a:rPr lang="en-AU" sz="1100" b="1" dirty="0">
                <a:solidFill>
                  <a:prstClr val="black"/>
                </a:solidFill>
                <a:latin typeface="Arial" pitchFamily="34" charset="0"/>
                <a:cs typeface="Arial" panose="020B0604020202020204" pitchFamily="34" charset="0"/>
              </a:rPr>
              <a:t>: The Vietnam War Lesson </a:t>
            </a:r>
            <a:r>
              <a:rPr lang="en-AU" sz="1100" b="1" dirty="0">
                <a:solidFill>
                  <a:prstClr val="black"/>
                </a:solidFill>
                <a:latin typeface="Arial" pitchFamily="34" charset="0"/>
                <a:cs typeface="Arial" panose="020B0604020202020204" pitchFamily="34" charset="0"/>
              </a:rPr>
              <a:t>3 </a:t>
            </a:r>
            <a:r>
              <a:rPr lang="en-AU" sz="1100" b="1" dirty="0">
                <a:solidFill>
                  <a:prstClr val="black"/>
                </a:solidFill>
                <a:latin typeface="Arial" pitchFamily="34" charset="0"/>
                <a:cs typeface="Arial" panose="020B0604020202020204" pitchFamily="34" charset="0"/>
              </a:rPr>
              <a:t>Reading </a:t>
            </a:r>
            <a:r>
              <a:rPr lang="en-AU" sz="1100" b="1" dirty="0">
                <a:solidFill>
                  <a:prstClr val="black"/>
                </a:solidFill>
                <a:latin typeface="Arial" pitchFamily="34" charset="0"/>
                <a:cs typeface="Arial" panose="020B0604020202020204" pitchFamily="34" charset="0"/>
              </a:rPr>
              <a:t>Activity</a:t>
            </a:r>
          </a:p>
          <a:p>
            <a:endParaRPr lang="en-AU" sz="1100" b="1"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ea typeface="Times New Roman" pitchFamily="18" charset="0"/>
                <a:cs typeface="Arial" panose="020B0604020202020204" pitchFamily="34" charset="0"/>
              </a:rPr>
              <a:t>Highlight 5 nouns. Highlight 5 verbs. Highlight 5 adjectives. Highlight 3 adverbs.</a:t>
            </a: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ea typeface="Times New Roman" pitchFamily="18" charset="0"/>
                <a:cs typeface="Arial" panose="020B0604020202020204" pitchFamily="34" charset="0"/>
              </a:rPr>
              <a:t>Write down 3 things you have learnt from reading this passage.</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endParaRPr lang="en-AU" sz="1100"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lphaLcPeriod"/>
            </a:pPr>
            <a:r>
              <a:rPr lang="en-AU" sz="1100" dirty="0">
                <a:solidFill>
                  <a:prstClr val="black"/>
                </a:solidFill>
                <a:latin typeface="Arial" pitchFamily="34" charset="0"/>
                <a:cs typeface="Arial" panose="020B0604020202020204" pitchFamily="34" charset="0"/>
              </a:rPr>
              <a:t>__________________________________________________________________________________</a:t>
            </a:r>
            <a:endParaRPr lang="en-AU" sz="1100" dirty="0">
              <a:solidFill>
                <a:prstClr val="black"/>
              </a:solidFill>
              <a:latin typeface="Arial" pitchFamily="34" charset="0"/>
              <a:ea typeface="Times New Roman" pitchFamily="18" charset="0"/>
              <a:cs typeface="Arial" panose="020B0604020202020204" pitchFamily="34" charset="0"/>
            </a:endParaRPr>
          </a:p>
          <a:p>
            <a:endParaRPr lang="en-AU" sz="1000" dirty="0">
              <a:solidFill>
                <a:prstClr val="black"/>
              </a:solidFill>
            </a:endParaRPr>
          </a:p>
          <a:p>
            <a:r>
              <a:rPr lang="en-AU" sz="1000" dirty="0">
                <a:solidFill>
                  <a:prstClr val="black"/>
                </a:solidFill>
              </a:rPr>
              <a:t>But </a:t>
            </a:r>
            <a:r>
              <a:rPr lang="en-AU" sz="1000" dirty="0">
                <a:solidFill>
                  <a:prstClr val="black"/>
                </a:solidFill>
              </a:rPr>
              <a:t>this information on the previous </a:t>
            </a:r>
            <a:r>
              <a:rPr lang="en-AU" sz="1000" dirty="0">
                <a:solidFill>
                  <a:prstClr val="black"/>
                </a:solidFill>
              </a:rPr>
              <a:t>page, important </a:t>
            </a:r>
            <a:r>
              <a:rPr lang="en-AU" sz="1000" dirty="0">
                <a:solidFill>
                  <a:prstClr val="black"/>
                </a:solidFill>
              </a:rPr>
              <a:t>though it is, does not tell us </a:t>
            </a:r>
            <a:r>
              <a:rPr lang="en-AU" sz="1000" dirty="0">
                <a:solidFill>
                  <a:prstClr val="black"/>
                </a:solidFill>
              </a:rPr>
              <a:t>much about </a:t>
            </a:r>
            <a:r>
              <a:rPr lang="en-AU" sz="1000" dirty="0">
                <a:solidFill>
                  <a:prstClr val="black"/>
                </a:solidFill>
              </a:rPr>
              <a:t>the experience of war.</a:t>
            </a:r>
          </a:p>
          <a:p>
            <a:r>
              <a:rPr lang="en-AU" sz="1000" dirty="0">
                <a:solidFill>
                  <a:prstClr val="black"/>
                </a:solidFill>
              </a:rPr>
              <a:t>Look at the following excerpts and photographs, and </a:t>
            </a:r>
            <a:r>
              <a:rPr lang="en-AU" sz="1000" dirty="0">
                <a:solidFill>
                  <a:prstClr val="black"/>
                </a:solidFill>
              </a:rPr>
              <a:t>for each </a:t>
            </a:r>
            <a:r>
              <a:rPr lang="en-AU" sz="1000" dirty="0">
                <a:solidFill>
                  <a:prstClr val="black"/>
                </a:solidFill>
              </a:rPr>
              <a:t>try to find a short phrase that represents the </a:t>
            </a:r>
            <a:r>
              <a:rPr lang="en-AU" sz="1000" dirty="0">
                <a:solidFill>
                  <a:prstClr val="black"/>
                </a:solidFill>
              </a:rPr>
              <a:t>main war </a:t>
            </a:r>
            <a:r>
              <a:rPr lang="en-AU" sz="1000" dirty="0">
                <a:solidFill>
                  <a:prstClr val="black"/>
                </a:solidFill>
              </a:rPr>
              <a:t>experience it reflects. For example, you might </a:t>
            </a:r>
            <a:r>
              <a:rPr lang="en-AU" sz="1000" dirty="0">
                <a:solidFill>
                  <a:prstClr val="black"/>
                </a:solidFill>
              </a:rPr>
              <a:t>decide that </a:t>
            </a:r>
            <a:r>
              <a:rPr lang="en-AU" sz="1000" dirty="0">
                <a:solidFill>
                  <a:prstClr val="black"/>
                </a:solidFill>
              </a:rPr>
              <a:t>one source tells you about the bravery of men </a:t>
            </a:r>
            <a:r>
              <a:rPr lang="en-AU" sz="1000" dirty="0">
                <a:solidFill>
                  <a:prstClr val="black"/>
                </a:solidFill>
              </a:rPr>
              <a:t>in Vietnam</a:t>
            </a:r>
            <a:r>
              <a:rPr lang="en-AU" sz="1000" dirty="0">
                <a:solidFill>
                  <a:prstClr val="black"/>
                </a:solidFill>
              </a:rPr>
              <a:t>; another tells you about the shock of losing </a:t>
            </a:r>
            <a:r>
              <a:rPr lang="en-AU" sz="1000" dirty="0">
                <a:solidFill>
                  <a:prstClr val="black"/>
                </a:solidFill>
              </a:rPr>
              <a:t>a mate </a:t>
            </a:r>
            <a:r>
              <a:rPr lang="en-AU" sz="1000" dirty="0">
                <a:solidFill>
                  <a:prstClr val="black"/>
                </a:solidFill>
              </a:rPr>
              <a:t>to ‘friendly fire’; another might tell you about </a:t>
            </a:r>
            <a:r>
              <a:rPr lang="en-AU" sz="1000" dirty="0">
                <a:solidFill>
                  <a:prstClr val="black"/>
                </a:solidFill>
              </a:rPr>
              <a:t>the boredom </a:t>
            </a:r>
            <a:r>
              <a:rPr lang="en-AU" sz="1000" dirty="0">
                <a:solidFill>
                  <a:prstClr val="black"/>
                </a:solidFill>
              </a:rPr>
              <a:t>suffered much of the time; and so on. </a:t>
            </a:r>
            <a:r>
              <a:rPr lang="en-AU" sz="1000" dirty="0">
                <a:solidFill>
                  <a:prstClr val="black"/>
                </a:solidFill>
              </a:rPr>
              <a:t>These short </a:t>
            </a:r>
            <a:r>
              <a:rPr lang="en-AU" sz="1000" dirty="0">
                <a:solidFill>
                  <a:prstClr val="black"/>
                </a:solidFill>
              </a:rPr>
              <a:t>summaries will help you to realise the variety </a:t>
            </a:r>
            <a:r>
              <a:rPr lang="en-AU" sz="1000" dirty="0">
                <a:solidFill>
                  <a:prstClr val="black"/>
                </a:solidFill>
              </a:rPr>
              <a:t>of elements </a:t>
            </a:r>
            <a:r>
              <a:rPr lang="en-AU" sz="1000" dirty="0">
                <a:solidFill>
                  <a:prstClr val="black"/>
                </a:solidFill>
              </a:rPr>
              <a:t>that make up the individuals’ experiences </a:t>
            </a:r>
            <a:r>
              <a:rPr lang="en-AU" sz="1000" dirty="0">
                <a:solidFill>
                  <a:prstClr val="black"/>
                </a:solidFill>
              </a:rPr>
              <a:t>of their </a:t>
            </a:r>
            <a:r>
              <a:rPr lang="en-AU" sz="1000" dirty="0">
                <a:solidFill>
                  <a:prstClr val="black"/>
                </a:solidFill>
              </a:rPr>
              <a:t>war.</a:t>
            </a:r>
          </a:p>
          <a:p>
            <a:r>
              <a:rPr lang="en-AU" sz="1000" dirty="0">
                <a:solidFill>
                  <a:prstClr val="black"/>
                </a:solidFill>
              </a:rPr>
              <a:t>After you examine each source and think about </a:t>
            </a:r>
            <a:r>
              <a:rPr lang="en-AU" sz="1000" dirty="0">
                <a:solidFill>
                  <a:prstClr val="black"/>
                </a:solidFill>
              </a:rPr>
              <a:t>and discuss </a:t>
            </a:r>
            <a:r>
              <a:rPr lang="en-AU" sz="1000" dirty="0">
                <a:solidFill>
                  <a:prstClr val="black"/>
                </a:solidFill>
              </a:rPr>
              <a:t>it, write your summary response in the </a:t>
            </a:r>
            <a:r>
              <a:rPr lang="en-AU" sz="1000" dirty="0">
                <a:solidFill>
                  <a:prstClr val="black"/>
                </a:solidFill>
              </a:rPr>
              <a:t>space provided</a:t>
            </a:r>
            <a:r>
              <a:rPr lang="en-AU" sz="1100" dirty="0">
                <a:solidFill>
                  <a:prstClr val="black"/>
                </a:solidFill>
              </a:rPr>
              <a:t>.</a:t>
            </a:r>
          </a:p>
          <a:p>
            <a:endParaRPr lang="en-AU" sz="1100" dirty="0">
              <a:solidFill>
                <a:prstClr val="black"/>
              </a:solidFill>
            </a:endParaRPr>
          </a:p>
          <a:p>
            <a:r>
              <a:rPr lang="en-AU" sz="1000" dirty="0">
                <a:solidFill>
                  <a:prstClr val="black"/>
                </a:solidFill>
              </a:rPr>
              <a:t>source 1</a:t>
            </a:r>
          </a:p>
          <a:p>
            <a:r>
              <a:rPr lang="en-AU" sz="1000" i="1" dirty="0">
                <a:solidFill>
                  <a:prstClr val="black"/>
                </a:solidFill>
              </a:rPr>
              <a:t>Midway through our tour Private John </a:t>
            </a:r>
            <a:r>
              <a:rPr lang="en-AU" sz="1000" i="1" dirty="0" err="1">
                <a:solidFill>
                  <a:prstClr val="black"/>
                </a:solidFill>
              </a:rPr>
              <a:t>McQuat</a:t>
            </a:r>
            <a:r>
              <a:rPr lang="en-AU" sz="1000" i="1" dirty="0">
                <a:solidFill>
                  <a:prstClr val="black"/>
                </a:solidFill>
              </a:rPr>
              <a:t> was </a:t>
            </a:r>
            <a:r>
              <a:rPr lang="en-AU" sz="1000" i="1" dirty="0">
                <a:solidFill>
                  <a:prstClr val="black"/>
                </a:solidFill>
              </a:rPr>
              <a:t>killed in action. The morale of the </a:t>
            </a:r>
            <a:r>
              <a:rPr lang="en-AU" sz="1000" i="1" dirty="0">
                <a:solidFill>
                  <a:prstClr val="black"/>
                </a:solidFill>
              </a:rPr>
              <a:t>soldiers was </a:t>
            </a:r>
            <a:r>
              <a:rPr lang="en-AU" sz="1000" i="1" dirty="0">
                <a:solidFill>
                  <a:prstClr val="black"/>
                </a:solidFill>
              </a:rPr>
              <a:t>greatly affected. John was a quiet, </a:t>
            </a:r>
            <a:r>
              <a:rPr lang="en-AU" sz="1000" i="1" dirty="0">
                <a:solidFill>
                  <a:prstClr val="black"/>
                </a:solidFill>
              </a:rPr>
              <a:t>popular member </a:t>
            </a:r>
            <a:r>
              <a:rPr lang="en-AU" sz="1000" i="1" dirty="0">
                <a:solidFill>
                  <a:prstClr val="black"/>
                </a:solidFill>
              </a:rPr>
              <a:t>of the platoon. He was killed during </a:t>
            </a:r>
            <a:r>
              <a:rPr lang="en-AU" sz="1000" i="1" dirty="0">
                <a:solidFill>
                  <a:prstClr val="black"/>
                </a:solidFill>
              </a:rPr>
              <a:t>a contact </a:t>
            </a:r>
            <a:r>
              <a:rPr lang="en-AU" sz="1000" i="1" dirty="0">
                <a:solidFill>
                  <a:prstClr val="black"/>
                </a:solidFill>
              </a:rPr>
              <a:t>in the middle of the night. He was </a:t>
            </a:r>
            <a:r>
              <a:rPr lang="en-AU" sz="1000" i="1" dirty="0">
                <a:solidFill>
                  <a:prstClr val="black"/>
                </a:solidFill>
              </a:rPr>
              <a:t>shot five </a:t>
            </a:r>
            <a:r>
              <a:rPr lang="en-AU" sz="1000" i="1" dirty="0">
                <a:solidFill>
                  <a:prstClr val="black"/>
                </a:solidFill>
              </a:rPr>
              <a:t>times through the lower stomach. </a:t>
            </a:r>
            <a:r>
              <a:rPr lang="en-AU" sz="1000" i="1" dirty="0">
                <a:solidFill>
                  <a:prstClr val="black"/>
                </a:solidFill>
              </a:rPr>
              <a:t>The contact </a:t>
            </a:r>
            <a:r>
              <a:rPr lang="en-AU" sz="1000" i="1" dirty="0">
                <a:solidFill>
                  <a:prstClr val="black"/>
                </a:solidFill>
              </a:rPr>
              <a:t>was initiated with rifle fire by a </a:t>
            </a:r>
            <a:r>
              <a:rPr lang="en-AU" sz="1000" i="1" dirty="0">
                <a:solidFill>
                  <a:prstClr val="black"/>
                </a:solidFill>
              </a:rPr>
              <a:t>recent reinforcement </a:t>
            </a:r>
            <a:r>
              <a:rPr lang="en-AU" sz="1000" i="1" dirty="0">
                <a:solidFill>
                  <a:prstClr val="black"/>
                </a:solidFill>
              </a:rPr>
              <a:t>to the platoon … It was very </a:t>
            </a:r>
            <a:r>
              <a:rPr lang="en-AU" sz="1000" i="1" dirty="0">
                <a:solidFill>
                  <a:prstClr val="black"/>
                </a:solidFill>
              </a:rPr>
              <a:t>dark, raining </a:t>
            </a:r>
            <a:r>
              <a:rPr lang="en-AU" sz="1000" i="1" dirty="0">
                <a:solidFill>
                  <a:prstClr val="black"/>
                </a:solidFill>
              </a:rPr>
              <a:t>and storming. We lost John </a:t>
            </a:r>
            <a:r>
              <a:rPr lang="en-AU" sz="1000" i="1" dirty="0">
                <a:solidFill>
                  <a:prstClr val="black"/>
                </a:solidFill>
              </a:rPr>
              <a:t>because another </a:t>
            </a:r>
            <a:r>
              <a:rPr lang="en-AU" sz="1000" i="1" dirty="0">
                <a:solidFill>
                  <a:prstClr val="black"/>
                </a:solidFill>
              </a:rPr>
              <a:t>soldier fired at night-time from one pit </a:t>
            </a:r>
            <a:r>
              <a:rPr lang="en-AU" sz="1000" i="1" dirty="0">
                <a:solidFill>
                  <a:prstClr val="black"/>
                </a:solidFill>
              </a:rPr>
              <a:t>to another </a:t>
            </a:r>
            <a:r>
              <a:rPr lang="en-AU" sz="1000" i="1" dirty="0">
                <a:solidFill>
                  <a:prstClr val="black"/>
                </a:solidFill>
              </a:rPr>
              <a:t>and broke all the rules.</a:t>
            </a:r>
          </a:p>
          <a:p>
            <a:r>
              <a:rPr lang="en-AU" sz="1000" dirty="0">
                <a:solidFill>
                  <a:prstClr val="black"/>
                </a:solidFill>
              </a:rPr>
              <a:t>This </a:t>
            </a:r>
            <a:r>
              <a:rPr lang="en-AU" sz="1000" dirty="0">
                <a:solidFill>
                  <a:prstClr val="black"/>
                </a:solidFill>
              </a:rPr>
              <a:t>was reported in the newspapers </a:t>
            </a:r>
            <a:r>
              <a:rPr lang="en-AU" sz="1000" dirty="0">
                <a:solidFill>
                  <a:prstClr val="black"/>
                </a:solidFill>
              </a:rPr>
              <a:t>as: The </a:t>
            </a:r>
            <a:r>
              <a:rPr lang="en-AU" sz="1000" dirty="0">
                <a:solidFill>
                  <a:prstClr val="black"/>
                </a:solidFill>
              </a:rPr>
              <a:t>other Australian killed, in a separate </a:t>
            </a:r>
            <a:r>
              <a:rPr lang="en-AU" sz="1000" dirty="0">
                <a:solidFill>
                  <a:prstClr val="black"/>
                </a:solidFill>
              </a:rPr>
              <a:t>incident was </a:t>
            </a:r>
            <a:r>
              <a:rPr lang="en-AU" sz="1000" dirty="0">
                <a:solidFill>
                  <a:prstClr val="black"/>
                </a:solidFill>
              </a:rPr>
              <a:t>Private J. L. </a:t>
            </a:r>
            <a:r>
              <a:rPr lang="en-AU" sz="1000" dirty="0" err="1">
                <a:solidFill>
                  <a:prstClr val="black"/>
                </a:solidFill>
              </a:rPr>
              <a:t>McQuat</a:t>
            </a:r>
            <a:r>
              <a:rPr lang="en-AU" sz="1000" dirty="0">
                <a:solidFill>
                  <a:prstClr val="black"/>
                </a:solidFill>
              </a:rPr>
              <a:t>, of Rocky </a:t>
            </a:r>
            <a:r>
              <a:rPr lang="en-AU" sz="1000" dirty="0">
                <a:solidFill>
                  <a:prstClr val="black"/>
                </a:solidFill>
              </a:rPr>
              <a:t>Gully, Western </a:t>
            </a:r>
            <a:r>
              <a:rPr lang="en-AU" sz="1000" dirty="0">
                <a:solidFill>
                  <a:prstClr val="black"/>
                </a:solidFill>
              </a:rPr>
              <a:t>Australia. Private </a:t>
            </a:r>
            <a:r>
              <a:rPr lang="en-AU" sz="1000" dirty="0" err="1">
                <a:solidFill>
                  <a:prstClr val="black"/>
                </a:solidFill>
              </a:rPr>
              <a:t>McQuat</a:t>
            </a:r>
            <a:r>
              <a:rPr lang="en-AU" sz="1000" dirty="0">
                <a:solidFill>
                  <a:prstClr val="black"/>
                </a:solidFill>
              </a:rPr>
              <a:t>, of the </a:t>
            </a:r>
            <a:r>
              <a:rPr lang="en-AU" sz="1000" dirty="0">
                <a:solidFill>
                  <a:prstClr val="black"/>
                </a:solidFill>
              </a:rPr>
              <a:t>8</a:t>
            </a:r>
            <a:r>
              <a:rPr lang="en-AU" sz="1000" baseline="30000" dirty="0">
                <a:solidFill>
                  <a:prstClr val="black"/>
                </a:solidFill>
              </a:rPr>
              <a:t>th</a:t>
            </a:r>
            <a:r>
              <a:rPr lang="en-AU" sz="1000" dirty="0">
                <a:solidFill>
                  <a:prstClr val="black"/>
                </a:solidFill>
              </a:rPr>
              <a:t> Battalion</a:t>
            </a:r>
            <a:r>
              <a:rPr lang="en-AU" sz="1000" dirty="0">
                <a:solidFill>
                  <a:prstClr val="black"/>
                </a:solidFill>
              </a:rPr>
              <a:t>, was killed during operations against </a:t>
            </a:r>
            <a:r>
              <a:rPr lang="en-AU" sz="1000" dirty="0">
                <a:solidFill>
                  <a:prstClr val="black"/>
                </a:solidFill>
              </a:rPr>
              <a:t>the Viet </a:t>
            </a:r>
            <a:r>
              <a:rPr lang="en-AU" sz="1000" dirty="0">
                <a:solidFill>
                  <a:prstClr val="black"/>
                </a:solidFill>
              </a:rPr>
              <a:t>Cong in </a:t>
            </a:r>
            <a:r>
              <a:rPr lang="en-AU" sz="1000" dirty="0" err="1">
                <a:solidFill>
                  <a:prstClr val="black"/>
                </a:solidFill>
              </a:rPr>
              <a:t>Phuoc</a:t>
            </a:r>
            <a:r>
              <a:rPr lang="en-AU" sz="1000" dirty="0">
                <a:solidFill>
                  <a:prstClr val="black"/>
                </a:solidFill>
              </a:rPr>
              <a:t> </a:t>
            </a:r>
            <a:r>
              <a:rPr lang="en-AU" sz="1000" dirty="0" err="1">
                <a:solidFill>
                  <a:prstClr val="black"/>
                </a:solidFill>
              </a:rPr>
              <a:t>Tuy</a:t>
            </a:r>
            <a:r>
              <a:rPr lang="en-AU" sz="1000" dirty="0">
                <a:solidFill>
                  <a:prstClr val="black"/>
                </a:solidFill>
              </a:rPr>
              <a:t> Province on Thursday</a:t>
            </a:r>
            <a:r>
              <a:rPr lang="en-AU" sz="1000" dirty="0">
                <a:solidFill>
                  <a:prstClr val="black"/>
                </a:solidFill>
              </a:rPr>
              <a:t>. (</a:t>
            </a:r>
            <a:r>
              <a:rPr lang="en-AU" sz="1000" dirty="0">
                <a:solidFill>
                  <a:prstClr val="black"/>
                </a:solidFill>
              </a:rPr>
              <a:t>The Age, 2 April 1970</a:t>
            </a:r>
            <a:r>
              <a:rPr lang="en-AU" sz="1000" dirty="0">
                <a:solidFill>
                  <a:prstClr val="black"/>
                </a:solidFill>
              </a:rPr>
              <a:t>)</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100" dirty="0">
              <a:solidFill>
                <a:prstClr val="black"/>
              </a:solidFill>
            </a:endParaRPr>
          </a:p>
          <a:p>
            <a:r>
              <a:rPr lang="en-AU" sz="1000" dirty="0">
                <a:solidFill>
                  <a:prstClr val="black"/>
                </a:solidFill>
              </a:rPr>
              <a:t>source 2</a:t>
            </a:r>
          </a:p>
          <a:p>
            <a:r>
              <a:rPr lang="en-AU" sz="1000" i="1" dirty="0">
                <a:solidFill>
                  <a:prstClr val="black"/>
                </a:solidFill>
              </a:rPr>
              <a:t>The person I replaced in 8 RAR had been bitten by a snake as </a:t>
            </a:r>
            <a:r>
              <a:rPr lang="en-AU" sz="1000" i="1" dirty="0">
                <a:solidFill>
                  <a:prstClr val="black"/>
                </a:solidFill>
              </a:rPr>
              <a:t>he placed </a:t>
            </a:r>
            <a:r>
              <a:rPr lang="en-AU" sz="1000" i="1" dirty="0">
                <a:solidFill>
                  <a:prstClr val="black"/>
                </a:solidFill>
              </a:rPr>
              <a:t>his foot in his boot. I arrived as a </a:t>
            </a:r>
            <a:r>
              <a:rPr lang="en-AU" sz="1000" i="1" dirty="0">
                <a:solidFill>
                  <a:prstClr val="black"/>
                </a:solidFill>
              </a:rPr>
              <a:t> reinforcement </a:t>
            </a:r>
            <a:r>
              <a:rPr lang="en-AU" sz="1000" i="1" dirty="0">
                <a:solidFill>
                  <a:prstClr val="black"/>
                </a:solidFill>
              </a:rPr>
              <a:t>and </a:t>
            </a:r>
            <a:r>
              <a:rPr lang="en-AU" sz="1000" i="1" dirty="0">
                <a:solidFill>
                  <a:prstClr val="black"/>
                </a:solidFill>
              </a:rPr>
              <a:t>was treated </a:t>
            </a:r>
            <a:r>
              <a:rPr lang="en-AU" sz="1000" i="1" dirty="0">
                <a:solidFill>
                  <a:prstClr val="black"/>
                </a:solidFill>
              </a:rPr>
              <a:t>with indifference for the next six months … I hadn’t </a:t>
            </a:r>
            <a:r>
              <a:rPr lang="en-AU" sz="1000" i="1" dirty="0">
                <a:solidFill>
                  <a:prstClr val="black"/>
                </a:solidFill>
              </a:rPr>
              <a:t>been through </a:t>
            </a:r>
            <a:r>
              <a:rPr lang="en-AU" sz="1000" i="1" dirty="0">
                <a:solidFill>
                  <a:prstClr val="black"/>
                </a:solidFill>
              </a:rPr>
              <a:t>the bonding which goes with arriving as a Battalion and </a:t>
            </a:r>
            <a:r>
              <a:rPr lang="en-AU" sz="1000" i="1" dirty="0">
                <a:solidFill>
                  <a:prstClr val="black"/>
                </a:solidFill>
              </a:rPr>
              <a:t>I didn’t </a:t>
            </a:r>
            <a:r>
              <a:rPr lang="en-AU" sz="1000" i="1" dirty="0">
                <a:solidFill>
                  <a:prstClr val="black"/>
                </a:solidFill>
              </a:rPr>
              <a:t>suffer fools gladly. Those that I became close to were other</a:t>
            </a:r>
          </a:p>
          <a:p>
            <a:r>
              <a:rPr lang="en-AU" sz="1000" i="1" dirty="0">
                <a:solidFill>
                  <a:prstClr val="black"/>
                </a:solidFill>
              </a:rPr>
              <a:t>reinforcements who felt there was a common bond between </a:t>
            </a:r>
            <a:r>
              <a:rPr lang="en-AU" sz="1000" i="1" dirty="0">
                <a:solidFill>
                  <a:prstClr val="black"/>
                </a:solidFill>
              </a:rPr>
              <a:t>us. That </a:t>
            </a:r>
            <a:r>
              <a:rPr lang="en-AU" sz="1000" i="1" dirty="0">
                <a:solidFill>
                  <a:prstClr val="black"/>
                </a:solidFill>
              </a:rPr>
              <a:t>did little to lessen the anger and neglect I felt at the hands </a:t>
            </a:r>
            <a:r>
              <a:rPr lang="en-AU" sz="1000" i="1" dirty="0">
                <a:solidFill>
                  <a:prstClr val="black"/>
                </a:solidFill>
              </a:rPr>
              <a:t>of our </a:t>
            </a:r>
            <a:r>
              <a:rPr lang="en-AU" sz="1000" i="1" dirty="0">
                <a:solidFill>
                  <a:prstClr val="black"/>
                </a:solidFill>
              </a:rPr>
              <a:t>so-called ‘fellow soldiers in arms’.</a:t>
            </a:r>
          </a:p>
          <a:p>
            <a:r>
              <a:rPr lang="en-AU" sz="1000" i="1" dirty="0">
                <a:solidFill>
                  <a:prstClr val="black"/>
                </a:solidFill>
              </a:rPr>
              <a:t>During the time I spent in Vietnam, my fondest memories were </a:t>
            </a:r>
            <a:r>
              <a:rPr lang="en-AU" sz="1000" i="1" dirty="0">
                <a:solidFill>
                  <a:prstClr val="black"/>
                </a:solidFill>
              </a:rPr>
              <a:t>the sunsets </a:t>
            </a:r>
            <a:r>
              <a:rPr lang="en-AU" sz="1000" i="1" dirty="0">
                <a:solidFill>
                  <a:prstClr val="black"/>
                </a:solidFill>
              </a:rPr>
              <a:t>and sunrises, which were really beautiful and a </a:t>
            </a:r>
            <a:r>
              <a:rPr lang="en-AU" sz="1000" i="1" dirty="0">
                <a:solidFill>
                  <a:prstClr val="black"/>
                </a:solidFill>
              </a:rPr>
              <a:t>calming release </a:t>
            </a:r>
            <a:r>
              <a:rPr lang="en-AU" sz="1000" i="1" dirty="0">
                <a:solidFill>
                  <a:prstClr val="black"/>
                </a:solidFill>
              </a:rPr>
              <a:t>from all the activity which involved an infantry battalion.</a:t>
            </a:r>
          </a:p>
          <a:p>
            <a:r>
              <a:rPr lang="en-AU" sz="1000" i="1" dirty="0">
                <a:solidFill>
                  <a:prstClr val="black"/>
                </a:solidFill>
              </a:rPr>
              <a:t>The times on gun </a:t>
            </a:r>
            <a:r>
              <a:rPr lang="en-AU" sz="1000" i="1" dirty="0" err="1">
                <a:solidFill>
                  <a:prstClr val="black"/>
                </a:solidFill>
              </a:rPr>
              <a:t>picquet</a:t>
            </a:r>
            <a:r>
              <a:rPr lang="en-AU" sz="1000" i="1" dirty="0">
                <a:solidFill>
                  <a:prstClr val="black"/>
                </a:solidFill>
              </a:rPr>
              <a:t> [guard], high up in the towers at Nui </a:t>
            </a:r>
            <a:r>
              <a:rPr lang="en-AU" sz="1000" i="1" dirty="0" err="1">
                <a:solidFill>
                  <a:prstClr val="black"/>
                </a:solidFill>
              </a:rPr>
              <a:t>Dat</a:t>
            </a:r>
            <a:r>
              <a:rPr lang="en-AU" sz="1000" i="1" dirty="0">
                <a:solidFill>
                  <a:prstClr val="black"/>
                </a:solidFill>
              </a:rPr>
              <a:t> were </a:t>
            </a:r>
            <a:r>
              <a:rPr lang="en-AU" sz="1000" i="1" dirty="0">
                <a:solidFill>
                  <a:prstClr val="black"/>
                </a:solidFill>
              </a:rPr>
              <a:t>reflective and an occasional game of footy or volley </a:t>
            </a:r>
            <a:r>
              <a:rPr lang="en-AU" sz="1000" i="1" dirty="0">
                <a:solidFill>
                  <a:prstClr val="black"/>
                </a:solidFill>
              </a:rPr>
              <a:t>ball helped </a:t>
            </a:r>
            <a:r>
              <a:rPr lang="en-AU" sz="1000" i="1" dirty="0">
                <a:solidFill>
                  <a:prstClr val="black"/>
                </a:solidFill>
              </a:rPr>
              <a:t>me to forget momentarily those I left at home.</a:t>
            </a:r>
          </a:p>
          <a:p>
            <a:r>
              <a:rPr lang="en-AU" sz="1000" dirty="0">
                <a:solidFill>
                  <a:prstClr val="black"/>
                </a:solidFill>
              </a:rPr>
              <a:t>(Leon </a:t>
            </a:r>
            <a:r>
              <a:rPr lang="en-AU" sz="1000" dirty="0" err="1">
                <a:solidFill>
                  <a:prstClr val="black"/>
                </a:solidFill>
              </a:rPr>
              <a:t>Babako</a:t>
            </a:r>
            <a:r>
              <a:rPr lang="en-AU" sz="1000" dirty="0">
                <a:solidFill>
                  <a:prstClr val="black"/>
                </a:solidFill>
              </a:rPr>
              <a:t> in </a:t>
            </a:r>
            <a:r>
              <a:rPr lang="en-AU" sz="1000" dirty="0" err="1">
                <a:solidFill>
                  <a:prstClr val="black"/>
                </a:solidFill>
              </a:rPr>
              <a:t>Maree</a:t>
            </a:r>
            <a:r>
              <a:rPr lang="en-AU" sz="1000" dirty="0">
                <a:solidFill>
                  <a:prstClr val="black"/>
                </a:solidFill>
              </a:rPr>
              <a:t> Rowe (compiler), Vietnam Veterans. Sons of </a:t>
            </a:r>
            <a:r>
              <a:rPr lang="en-AU" sz="1000" dirty="0">
                <a:solidFill>
                  <a:prstClr val="black"/>
                </a:solidFill>
              </a:rPr>
              <a:t>the Hunter,, </a:t>
            </a:r>
            <a:r>
              <a:rPr lang="en-AU" sz="1000" dirty="0">
                <a:solidFill>
                  <a:prstClr val="black"/>
                </a:solidFill>
              </a:rPr>
              <a:t>Loftus NSW, 2002 page 11</a:t>
            </a:r>
            <a:r>
              <a:rPr lang="en-AU" sz="1000" dirty="0">
                <a:solidFill>
                  <a:prstClr val="black"/>
                </a:solidFill>
              </a:rPr>
              <a:t>)</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AU" sz="1000" dirty="0">
                <a:solidFill>
                  <a:prstClr val="black"/>
                </a:solidFill>
              </a:rPr>
              <a:t>Source 3  </a:t>
            </a:r>
            <a:r>
              <a:rPr lang="en-AU" sz="1000" dirty="0">
                <a:solidFill>
                  <a:prstClr val="black"/>
                </a:solidFill>
              </a:rPr>
              <a:t>On patrol</a:t>
            </a:r>
          </a:p>
          <a:p>
            <a:endParaRPr lang="en-AU" sz="1000" dirty="0">
              <a:solidFill>
                <a:prstClr val="black"/>
              </a:solidFill>
            </a:endParaRPr>
          </a:p>
          <a:p>
            <a:r>
              <a:rPr lang="en-AU" sz="1000" dirty="0">
                <a:solidFill>
                  <a:prstClr val="black"/>
                </a:solidFill>
              </a:rPr>
              <a:t>	</a:t>
            </a:r>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endParaRPr lang="en-AU" sz="1000" dirty="0">
              <a:solidFill>
                <a:prstClr val="black"/>
              </a:solidFill>
            </a:endParaRPr>
          </a:p>
          <a:p>
            <a:r>
              <a:rPr lang="en-AU" sz="1100" dirty="0">
                <a:solidFill>
                  <a:prstClr val="black"/>
                </a:solidFill>
              </a:rPr>
              <a:t>____________________________________________________________</a:t>
            </a:r>
          </a:p>
          <a:p>
            <a:r>
              <a:rPr lang="en-AU" sz="1100" dirty="0">
                <a:solidFill>
                  <a:prstClr val="black"/>
                </a:solidFill>
              </a:rPr>
              <a:t>________________________________________________________</a:t>
            </a:r>
          </a:p>
          <a:p>
            <a:r>
              <a:rPr lang="en-AU" sz="1100" dirty="0">
                <a:solidFill>
                  <a:prstClr val="black"/>
                </a:solidFill>
              </a:rPr>
              <a:t>_________________________________________________________</a:t>
            </a:r>
          </a:p>
          <a:p>
            <a:r>
              <a:rPr lang="en-AU" sz="1100" dirty="0">
                <a:solidFill>
                  <a:prstClr val="black"/>
                </a:solidFill>
              </a:rPr>
              <a:t>__________________________________________________________</a:t>
            </a:r>
          </a:p>
          <a:p>
            <a:r>
              <a:rPr lang="en-AU" sz="1100" dirty="0">
                <a:solidFill>
                  <a:prstClr val="black"/>
                </a:solidFill>
              </a:rPr>
              <a:t>________________________________________________________</a:t>
            </a:r>
          </a:p>
          <a:p>
            <a:r>
              <a:rPr lang="en-AU" sz="1100" dirty="0">
                <a:solidFill>
                  <a:prstClr val="black"/>
                </a:solidFill>
              </a:rPr>
              <a:t>_________________________________________________________</a:t>
            </a:r>
            <a:endParaRPr lang="en-AU" sz="1000" dirty="0">
              <a:solidFill>
                <a:prstClr val="black"/>
              </a:solidFill>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538937" y="5145499"/>
            <a:ext cx="1816842" cy="160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554993" y="656217"/>
            <a:ext cx="2996952" cy="170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4822817" y="1985908"/>
            <a:ext cx="5249082" cy="1277273"/>
          </a:xfrm>
          <a:prstGeom prst="rect">
            <a:avLst/>
          </a:prstGeom>
          <a:noFill/>
        </p:spPr>
        <p:txBody>
          <a:bodyPr wrap="square" rtlCol="0">
            <a:spAutoFit/>
          </a:bodyPr>
          <a:lstStyle/>
          <a:p>
            <a:r>
              <a:rPr lang="en-AU" sz="1100" dirty="0">
                <a:solidFill>
                  <a:prstClr val="black"/>
                </a:solidFill>
              </a:rPr>
              <a:t>________________________________________________________________________</a:t>
            </a:r>
          </a:p>
          <a:p>
            <a:r>
              <a:rPr lang="en-AU" sz="1100" dirty="0">
                <a:solidFill>
                  <a:prstClr val="black"/>
                </a:solidFill>
              </a:rPr>
              <a:t>________________________________________________________________________</a:t>
            </a:r>
          </a:p>
          <a:p>
            <a:r>
              <a:rPr lang="en-AU" sz="1100" dirty="0">
                <a:solidFill>
                  <a:prstClr val="black"/>
                </a:solidFill>
              </a:rPr>
              <a:t>________________________________________________________________________</a:t>
            </a:r>
          </a:p>
          <a:p>
            <a:r>
              <a:rPr lang="en-AU" sz="1100" dirty="0">
                <a:solidFill>
                  <a:prstClr val="black"/>
                </a:solidFill>
              </a:rPr>
              <a:t>________________________________________________________________________________________________________________________________________________</a:t>
            </a:r>
          </a:p>
          <a:p>
            <a:r>
              <a:rPr lang="en-AU" sz="1100" dirty="0">
                <a:solidFill>
                  <a:prstClr val="black"/>
                </a:solidFill>
              </a:rPr>
              <a:t>	</a:t>
            </a:r>
            <a:r>
              <a:rPr lang="en-AU" sz="1100" dirty="0">
                <a:solidFill>
                  <a:prstClr val="black"/>
                </a:solidFill>
              </a:rPr>
              <a:t>		</a:t>
            </a:r>
          </a:p>
          <a:p>
            <a:r>
              <a:rPr lang="en-AU" sz="1100" dirty="0">
                <a:solidFill>
                  <a:prstClr val="black"/>
                </a:solidFill>
              </a:rPr>
              <a:t>	</a:t>
            </a:r>
            <a:r>
              <a:rPr lang="en-AU" sz="1100" dirty="0">
                <a:solidFill>
                  <a:prstClr val="black"/>
                </a:solidFill>
              </a:rPr>
              <a:t>		</a:t>
            </a:r>
            <a:r>
              <a:rPr lang="en-AU" sz="1050" dirty="0">
                <a:solidFill>
                  <a:prstClr val="black"/>
                </a:solidFill>
              </a:rPr>
              <a:t>Source 4  </a:t>
            </a:r>
            <a:r>
              <a:rPr lang="en-AU" sz="1050" dirty="0">
                <a:solidFill>
                  <a:prstClr val="black"/>
                </a:solidFill>
              </a:rPr>
              <a:t>At rest in camp at Nui </a:t>
            </a:r>
            <a:r>
              <a:rPr lang="en-AU" sz="1050" dirty="0" err="1">
                <a:solidFill>
                  <a:prstClr val="black"/>
                </a:solidFill>
              </a:rPr>
              <a:t>Dat</a:t>
            </a:r>
            <a:endParaRPr lang="en-AU" sz="1100" dirty="0">
              <a:solidFill>
                <a:prstClr val="black"/>
              </a:solidFill>
            </a:endParaRPr>
          </a:p>
        </p:txBody>
      </p:sp>
    </p:spTree>
    <p:extLst>
      <p:ext uri="{BB962C8B-B14F-4D97-AF65-F5344CB8AC3E}">
        <p14:creationId xmlns:p14="http://schemas.microsoft.com/office/powerpoint/2010/main" val="380668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355461" y="-1343006"/>
            <a:ext cx="6845549" cy="9556462"/>
          </a:xfrm>
          <a:prstGeom prst="rect">
            <a:avLst/>
          </a:prstGeom>
        </p:spPr>
        <p:txBody>
          <a:bodyPr wrap="square">
            <a:spAutoFit/>
          </a:bodyPr>
          <a:lstStyle/>
          <a:p>
            <a:r>
              <a:rPr lang="en-AU" sz="1000" b="1" dirty="0">
                <a:solidFill>
                  <a:prstClr val="black"/>
                </a:solidFill>
              </a:rPr>
              <a:t>source </a:t>
            </a:r>
            <a:r>
              <a:rPr lang="en-AU" sz="1000" b="1" dirty="0">
                <a:solidFill>
                  <a:prstClr val="black"/>
                </a:solidFill>
              </a:rPr>
              <a:t>5</a:t>
            </a:r>
          </a:p>
          <a:p>
            <a:r>
              <a:rPr lang="en-AU" sz="1000" i="1" dirty="0">
                <a:solidFill>
                  <a:prstClr val="black"/>
                </a:solidFill>
              </a:rPr>
              <a:t>The most difficult incident I had was when we had been ambushing the movement of the enemy from towns to their sanctuaries in the mountains … One night, just after three in the morning, the enemy came through one pit, which wasn’t alert, walked through the middle of the position and tripped over our … radio aerial. We were in shell scrapes and the enemy fell between me and my radio operator. We were both immediately bolt upright and although I tried to tackle this cove and grabbed him around an ankle, he got away and took off. We shot him but the next morning when we followed up the blood trail one of the Diggers tripped an M16 mine.</a:t>
            </a:r>
          </a:p>
          <a:p>
            <a:r>
              <a:rPr lang="en-AU" sz="1000" i="1" dirty="0">
                <a:solidFill>
                  <a:prstClr val="black"/>
                </a:solidFill>
              </a:rPr>
              <a:t>It jumped out of the ground and killed three soldiers and wounded another two. That was the start of a real test of leadership because … to get back to base we had to pass through the village of Lang </a:t>
            </a:r>
            <a:r>
              <a:rPr lang="en-AU" sz="1000" i="1" dirty="0" err="1">
                <a:solidFill>
                  <a:prstClr val="black"/>
                </a:solidFill>
              </a:rPr>
              <a:t>Phuoc</a:t>
            </a:r>
            <a:r>
              <a:rPr lang="en-AU" sz="1000" i="1" dirty="0">
                <a:solidFill>
                  <a:prstClr val="black"/>
                </a:solidFill>
              </a:rPr>
              <a:t> </a:t>
            </a:r>
            <a:r>
              <a:rPr lang="en-AU" sz="1000" i="1" dirty="0" err="1">
                <a:solidFill>
                  <a:prstClr val="black"/>
                </a:solidFill>
              </a:rPr>
              <a:t>Hai</a:t>
            </a:r>
            <a:r>
              <a:rPr lang="en-AU" sz="1000" i="1" dirty="0">
                <a:solidFill>
                  <a:prstClr val="black"/>
                </a:solidFill>
              </a:rPr>
              <a:t> and the soldiers were weary and very much disturbed, and of course so was I.</a:t>
            </a:r>
          </a:p>
          <a:p>
            <a:r>
              <a:rPr lang="en-AU" sz="1000" i="1" dirty="0">
                <a:solidFill>
                  <a:prstClr val="black"/>
                </a:solidFill>
              </a:rPr>
              <a:t>But we had lost three killed, had a couple more wounded, and I sensed some soldiers were quite prepared to take revenge on this bloody town … I … read the riot act, told them that it was absolute horseshit to contemplate seeking revenge on seemingly innocent people even though we knew that the Viet Cong were being supported by some of the people in this particular village … [W]e got through and out the other side and the discipline of the Australian soldiers came to the fore. That was good. </a:t>
            </a:r>
          </a:p>
          <a:p>
            <a:r>
              <a:rPr lang="en-AU" sz="1000" i="1" dirty="0">
                <a:solidFill>
                  <a:prstClr val="black"/>
                </a:solidFill>
              </a:rPr>
              <a:t>It was a testing day.</a:t>
            </a:r>
          </a:p>
          <a:p>
            <a:r>
              <a:rPr lang="en-AU" sz="1000" dirty="0">
                <a:solidFill>
                  <a:prstClr val="black"/>
                </a:solidFill>
              </a:rPr>
              <a:t>(David </a:t>
            </a:r>
            <a:r>
              <a:rPr lang="en-AU" sz="1000" dirty="0" err="1">
                <a:solidFill>
                  <a:prstClr val="black"/>
                </a:solidFill>
              </a:rPr>
              <a:t>Kibbey</a:t>
            </a:r>
            <a:r>
              <a:rPr lang="en-AU" sz="1000" dirty="0">
                <a:solidFill>
                  <a:prstClr val="black"/>
                </a:solidFill>
              </a:rPr>
              <a:t> in Gary McKay, Vietnam Fragments, Allen &amp; </a:t>
            </a:r>
            <a:r>
              <a:rPr lang="en-AU" sz="1000" dirty="0" err="1">
                <a:solidFill>
                  <a:prstClr val="black"/>
                </a:solidFill>
              </a:rPr>
              <a:t>Unwin</a:t>
            </a:r>
            <a:r>
              <a:rPr lang="en-AU" sz="1000" dirty="0">
                <a:solidFill>
                  <a:prstClr val="black"/>
                </a:solidFill>
              </a:rPr>
              <a:t>, Sydney, 1992 pages 96-97)</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a:p>
            <a:r>
              <a:rPr lang="en-AU" sz="1000" b="1" dirty="0">
                <a:solidFill>
                  <a:prstClr val="black"/>
                </a:solidFill>
              </a:rPr>
              <a:t>source </a:t>
            </a:r>
            <a:r>
              <a:rPr lang="en-AU" sz="1000" b="1" dirty="0">
                <a:solidFill>
                  <a:prstClr val="black"/>
                </a:solidFill>
              </a:rPr>
              <a:t>6</a:t>
            </a:r>
          </a:p>
          <a:p>
            <a:r>
              <a:rPr lang="en-AU" sz="1000" dirty="0">
                <a:solidFill>
                  <a:prstClr val="black"/>
                </a:solidFill>
              </a:rPr>
              <a:t>My duties at the </a:t>
            </a:r>
            <a:r>
              <a:rPr lang="en-AU" sz="1000" dirty="0" err="1">
                <a:solidFill>
                  <a:prstClr val="black"/>
                </a:solidFill>
              </a:rPr>
              <a:t>Dat</a:t>
            </a:r>
            <a:r>
              <a:rPr lang="en-AU" sz="1000" dirty="0">
                <a:solidFill>
                  <a:prstClr val="black"/>
                </a:solidFill>
              </a:rPr>
              <a:t> were to receive and issue stores, get the dirty washing, bag it and take it to the laundry in </a:t>
            </a:r>
            <a:r>
              <a:rPr lang="en-AU" sz="1000" dirty="0" err="1">
                <a:solidFill>
                  <a:prstClr val="black"/>
                </a:solidFill>
              </a:rPr>
              <a:t>Baria</a:t>
            </a:r>
            <a:r>
              <a:rPr lang="en-AU" sz="1000" dirty="0">
                <a:solidFill>
                  <a:prstClr val="black"/>
                </a:solidFill>
              </a:rPr>
              <a:t> and shop for those who couldn’t get to town. The people who owned the laundry were my first real contacts with the local Vietnamese and it was a real education for me, as I was able to experience at first-hand the habits and traditions of the local population.</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a:p>
            <a:r>
              <a:rPr lang="en-AU" sz="1000" b="1" dirty="0">
                <a:solidFill>
                  <a:prstClr val="black"/>
                </a:solidFill>
              </a:rPr>
              <a:t>source 7</a:t>
            </a:r>
          </a:p>
          <a:p>
            <a:r>
              <a:rPr lang="en-AU" sz="1000" i="1" dirty="0">
                <a:solidFill>
                  <a:prstClr val="black"/>
                </a:solidFill>
              </a:rPr>
              <a:t>Our time [at </a:t>
            </a:r>
            <a:r>
              <a:rPr lang="en-AU" sz="1000" i="1" dirty="0" err="1">
                <a:solidFill>
                  <a:prstClr val="black"/>
                </a:solidFill>
              </a:rPr>
              <a:t>Vung</a:t>
            </a:r>
            <a:r>
              <a:rPr lang="en-AU" sz="1000" i="1" dirty="0">
                <a:solidFill>
                  <a:prstClr val="black"/>
                </a:solidFill>
              </a:rPr>
              <a:t> Tau] was spent doing a 24-hour duty on the front gate, followed by two days of other duties, before another 24-hours on the gate. The other duties consisted of repairing the perimeter wire, general repairs and a fair amount of time doing nothing. On our nights off we mostly spent in the bar area of </a:t>
            </a:r>
            <a:r>
              <a:rPr lang="en-AU" sz="1000" i="1" dirty="0" err="1">
                <a:solidFill>
                  <a:prstClr val="black"/>
                </a:solidFill>
              </a:rPr>
              <a:t>Vungers</a:t>
            </a:r>
            <a:r>
              <a:rPr lang="en-AU" sz="1000" i="1" dirty="0">
                <a:solidFill>
                  <a:prstClr val="black"/>
                </a:solidFill>
              </a:rPr>
              <a:t> [</a:t>
            </a:r>
            <a:r>
              <a:rPr lang="en-AU" sz="1000" i="1" dirty="0" err="1">
                <a:solidFill>
                  <a:prstClr val="black"/>
                </a:solidFill>
              </a:rPr>
              <a:t>Vung</a:t>
            </a:r>
            <a:r>
              <a:rPr lang="en-AU" sz="1000" i="1" dirty="0">
                <a:solidFill>
                  <a:prstClr val="black"/>
                </a:solidFill>
              </a:rPr>
              <a:t> Tau] having a good time. </a:t>
            </a:r>
          </a:p>
          <a:p>
            <a:r>
              <a:rPr lang="en-AU" sz="1000" dirty="0">
                <a:solidFill>
                  <a:prstClr val="black"/>
                </a:solidFill>
              </a:rPr>
              <a:t>(John McIntosh in </a:t>
            </a:r>
            <a:r>
              <a:rPr lang="en-AU" sz="1000" dirty="0" err="1">
                <a:solidFill>
                  <a:prstClr val="black"/>
                </a:solidFill>
              </a:rPr>
              <a:t>Maree</a:t>
            </a:r>
            <a:r>
              <a:rPr lang="en-AU" sz="1000" dirty="0">
                <a:solidFill>
                  <a:prstClr val="black"/>
                </a:solidFill>
              </a:rPr>
              <a:t> Rowe (compiler), Vietnam Veterans. Sons of the </a:t>
            </a:r>
            <a:r>
              <a:rPr lang="en-AU" sz="1000" dirty="0">
                <a:solidFill>
                  <a:prstClr val="black"/>
                </a:solidFill>
              </a:rPr>
              <a:t>Hunter, </a:t>
            </a:r>
            <a:r>
              <a:rPr lang="en-AU" sz="1000" dirty="0">
                <a:solidFill>
                  <a:prstClr val="black"/>
                </a:solidFill>
              </a:rPr>
              <a:t>Loftus NSW, 2002 page 177)</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a:p>
            <a:r>
              <a:rPr lang="en-AU" sz="1000" b="1" dirty="0">
                <a:solidFill>
                  <a:prstClr val="black"/>
                </a:solidFill>
              </a:rPr>
              <a:t>source 8</a:t>
            </a:r>
          </a:p>
          <a:p>
            <a:r>
              <a:rPr lang="en-AU" sz="1000" i="1" dirty="0">
                <a:solidFill>
                  <a:prstClr val="black"/>
                </a:solidFill>
              </a:rPr>
              <a:t>Then we went down there on another operation and one of my fellows tripped a mine … The immediate impact of that mine on the platoon was what is going on? Our fellows were being hurt and there was no one to take it out on. It’s not a fair fight … From there it just got worse. The M16 mines then started to appear, and they were cutting a swathe through the company … It got to the stage where it was a real effort to get the guys psyched up ready to move … I mean, guys would suddenly develop malaria and broken legs and all sorts of things. It had an enormous psychological impact on the men … It’s all very well to say we’ll take casualties in a minefield, but that is easy when it’s not happening to you. You only need to have one guy wounded, slightly</a:t>
            </a:r>
          </a:p>
          <a:p>
            <a:r>
              <a:rPr lang="en-AU" sz="1000" i="1" dirty="0">
                <a:solidFill>
                  <a:prstClr val="black"/>
                </a:solidFill>
              </a:rPr>
              <a:t>wounded, and it has an impact on everybody.</a:t>
            </a:r>
          </a:p>
          <a:p>
            <a:r>
              <a:rPr lang="en-AU" sz="1000" dirty="0">
                <a:solidFill>
                  <a:prstClr val="black"/>
                </a:solidFill>
              </a:rPr>
              <a:t>(Gordon </a:t>
            </a:r>
            <a:r>
              <a:rPr lang="en-AU" sz="1000" dirty="0" err="1">
                <a:solidFill>
                  <a:prstClr val="black"/>
                </a:solidFill>
              </a:rPr>
              <a:t>Hurford</a:t>
            </a:r>
            <a:r>
              <a:rPr lang="en-AU" sz="1000" dirty="0">
                <a:solidFill>
                  <a:prstClr val="black"/>
                </a:solidFill>
              </a:rPr>
              <a:t> in Gary McKay, Vietnam Fragments, Allen &amp; </a:t>
            </a:r>
            <a:r>
              <a:rPr lang="en-AU" sz="1000" dirty="0" err="1">
                <a:solidFill>
                  <a:prstClr val="black"/>
                </a:solidFill>
              </a:rPr>
              <a:t>Unwin</a:t>
            </a:r>
            <a:r>
              <a:rPr lang="en-AU" sz="1000" dirty="0">
                <a:solidFill>
                  <a:prstClr val="black"/>
                </a:solidFill>
              </a:rPr>
              <a:t>, Sydney, 1992 pages 152)</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AU" sz="1000" b="1" dirty="0">
                <a:solidFill>
                  <a:prstClr val="black"/>
                </a:solidFill>
              </a:rPr>
              <a:t>source 9</a:t>
            </a:r>
          </a:p>
          <a:p>
            <a:r>
              <a:rPr lang="en-AU" sz="1000" dirty="0">
                <a:solidFill>
                  <a:prstClr val="black"/>
                </a:solidFill>
              </a:rPr>
              <a:t>It was a funny fear, the first night on </a:t>
            </a:r>
            <a:r>
              <a:rPr lang="en-AU" sz="1000" dirty="0" err="1">
                <a:solidFill>
                  <a:prstClr val="black"/>
                </a:solidFill>
              </a:rPr>
              <a:t>picquet</a:t>
            </a:r>
            <a:r>
              <a:rPr lang="en-AU" sz="1000" dirty="0">
                <a:solidFill>
                  <a:prstClr val="black"/>
                </a:solidFill>
              </a:rPr>
              <a:t>. Everything is </a:t>
            </a:r>
            <a:r>
              <a:rPr lang="en-AU" sz="1000" dirty="0">
                <a:solidFill>
                  <a:prstClr val="black"/>
                </a:solidFill>
              </a:rPr>
              <a:t>new to </a:t>
            </a:r>
            <a:r>
              <a:rPr lang="en-AU" sz="1000" dirty="0">
                <a:solidFill>
                  <a:prstClr val="black"/>
                </a:solidFill>
              </a:rPr>
              <a:t>you … They had these fireflies in Vietnam and they looked</a:t>
            </a:r>
          </a:p>
          <a:p>
            <a:r>
              <a:rPr lang="en-AU" sz="1000" dirty="0">
                <a:solidFill>
                  <a:prstClr val="black"/>
                </a:solidFill>
              </a:rPr>
              <a:t>like torches and we’re staring into the dark, looking at </a:t>
            </a:r>
            <a:r>
              <a:rPr lang="en-AU" sz="1000" dirty="0">
                <a:solidFill>
                  <a:prstClr val="black"/>
                </a:solidFill>
              </a:rPr>
              <a:t>these lights </a:t>
            </a:r>
            <a:r>
              <a:rPr lang="en-AU" sz="1000" dirty="0">
                <a:solidFill>
                  <a:prstClr val="black"/>
                </a:solidFill>
              </a:rPr>
              <a:t>down on the wire. Our eyes were like saucers.</a:t>
            </a:r>
          </a:p>
          <a:p>
            <a:r>
              <a:rPr lang="en-AU" sz="1000" dirty="0">
                <a:solidFill>
                  <a:prstClr val="black"/>
                </a:solidFill>
              </a:rPr>
              <a:t>‘Is that a torch</a:t>
            </a:r>
            <a:r>
              <a:rPr lang="en-AU" sz="1000" dirty="0">
                <a:solidFill>
                  <a:prstClr val="black"/>
                </a:solidFill>
              </a:rPr>
              <a:t>?’	‘</a:t>
            </a:r>
            <a:r>
              <a:rPr lang="en-AU" sz="1000" dirty="0">
                <a:solidFill>
                  <a:prstClr val="black"/>
                </a:solidFill>
              </a:rPr>
              <a:t>I don’t know.’</a:t>
            </a:r>
          </a:p>
          <a:p>
            <a:r>
              <a:rPr lang="en-AU" sz="1000" dirty="0">
                <a:solidFill>
                  <a:prstClr val="black"/>
                </a:solidFill>
              </a:rPr>
              <a:t>Next minute we hear a noise out to the left, a rustle. We </a:t>
            </a:r>
            <a:r>
              <a:rPr lang="en-AU" sz="1000" dirty="0">
                <a:solidFill>
                  <a:prstClr val="black"/>
                </a:solidFill>
              </a:rPr>
              <a:t>were underneath </a:t>
            </a:r>
            <a:r>
              <a:rPr lang="en-AU" sz="1000" dirty="0">
                <a:solidFill>
                  <a:prstClr val="black"/>
                </a:solidFill>
              </a:rPr>
              <a:t>rubber trees and there were all these dead leaves on</a:t>
            </a:r>
          </a:p>
          <a:p>
            <a:r>
              <a:rPr lang="en-AU" sz="1000" dirty="0">
                <a:solidFill>
                  <a:prstClr val="black"/>
                </a:solidFill>
              </a:rPr>
              <a:t>the ground. We hear this rustle through them, and Herb </a:t>
            </a:r>
            <a:r>
              <a:rPr lang="en-AU" sz="1000" dirty="0">
                <a:solidFill>
                  <a:prstClr val="black"/>
                </a:solidFill>
              </a:rPr>
              <a:t>says </a:t>
            </a:r>
          </a:p>
          <a:p>
            <a:r>
              <a:rPr lang="en-AU" sz="1000" dirty="0">
                <a:solidFill>
                  <a:prstClr val="black"/>
                </a:solidFill>
              </a:rPr>
              <a:t>‘What’s </a:t>
            </a:r>
            <a:r>
              <a:rPr lang="en-AU" sz="1000" dirty="0">
                <a:solidFill>
                  <a:prstClr val="black"/>
                </a:solidFill>
              </a:rPr>
              <a:t>that</a:t>
            </a:r>
            <a:r>
              <a:rPr lang="en-AU" sz="1000" dirty="0">
                <a:solidFill>
                  <a:prstClr val="black"/>
                </a:solidFill>
              </a:rPr>
              <a:t>?’	‘</a:t>
            </a:r>
            <a:r>
              <a:rPr lang="en-AU" sz="1000" dirty="0">
                <a:solidFill>
                  <a:prstClr val="black"/>
                </a:solidFill>
              </a:rPr>
              <a:t>I don’t know</a:t>
            </a:r>
            <a:r>
              <a:rPr lang="en-AU" sz="1000" dirty="0">
                <a:solidFill>
                  <a:prstClr val="black"/>
                </a:solidFill>
              </a:rPr>
              <a:t>.’	‘</a:t>
            </a:r>
            <a:r>
              <a:rPr lang="en-AU" sz="1000" dirty="0">
                <a:solidFill>
                  <a:prstClr val="black"/>
                </a:solidFill>
              </a:rPr>
              <a:t>It’s out there, go and have a look.’ ‘You go and have a look</a:t>
            </a:r>
            <a:r>
              <a:rPr lang="en-AU" sz="1000" dirty="0">
                <a:solidFill>
                  <a:prstClr val="black"/>
                </a:solidFill>
              </a:rPr>
              <a:t>.’ ‘</a:t>
            </a:r>
            <a:r>
              <a:rPr lang="en-AU" sz="1000" dirty="0">
                <a:solidFill>
                  <a:prstClr val="black"/>
                </a:solidFill>
              </a:rPr>
              <a:t>You go out.’ ‘I’m not going out.’</a:t>
            </a:r>
          </a:p>
          <a:p>
            <a:r>
              <a:rPr lang="en-AU" sz="1000" dirty="0">
                <a:solidFill>
                  <a:prstClr val="black"/>
                </a:solidFill>
              </a:rPr>
              <a:t>I end up going out … and as soon as I step out this </a:t>
            </a:r>
            <a:r>
              <a:rPr lang="en-AU" sz="1000" dirty="0" err="1">
                <a:solidFill>
                  <a:prstClr val="black"/>
                </a:solidFill>
              </a:rPr>
              <a:t>mongoos</a:t>
            </a:r>
            <a:r>
              <a:rPr lang="en-AU" sz="1000" dirty="0">
                <a:solidFill>
                  <a:prstClr val="black"/>
                </a:solidFill>
              </a:rPr>
              <a:t> cuts </a:t>
            </a:r>
            <a:r>
              <a:rPr lang="en-AU" sz="1000" dirty="0">
                <a:solidFill>
                  <a:prstClr val="black"/>
                </a:solidFill>
              </a:rPr>
              <a:t>away through the leaves. I’ve gone cold, I’m sweating and</a:t>
            </a:r>
          </a:p>
          <a:p>
            <a:r>
              <a:rPr lang="en-AU" sz="1000" dirty="0">
                <a:solidFill>
                  <a:prstClr val="black"/>
                </a:solidFill>
              </a:rPr>
              <a:t>I’m cold. God Jesus, you’ve got no idea of the fear.</a:t>
            </a:r>
          </a:p>
          <a:p>
            <a:r>
              <a:rPr lang="en-AU" sz="1000" dirty="0">
                <a:solidFill>
                  <a:prstClr val="black"/>
                </a:solidFill>
              </a:rPr>
              <a:t>Jeff </a:t>
            </a:r>
            <a:r>
              <a:rPr lang="en-AU" sz="1000" dirty="0" err="1">
                <a:solidFill>
                  <a:prstClr val="black"/>
                </a:solidFill>
              </a:rPr>
              <a:t>Sculley</a:t>
            </a:r>
            <a:r>
              <a:rPr lang="en-AU" sz="1000" dirty="0">
                <a:solidFill>
                  <a:prstClr val="black"/>
                </a:solidFill>
              </a:rPr>
              <a:t> in Stuart </a:t>
            </a:r>
            <a:r>
              <a:rPr lang="en-AU" sz="1000" dirty="0" err="1">
                <a:solidFill>
                  <a:prstClr val="black"/>
                </a:solidFill>
              </a:rPr>
              <a:t>Rintoul</a:t>
            </a:r>
            <a:r>
              <a:rPr lang="en-AU" sz="1000" dirty="0">
                <a:solidFill>
                  <a:prstClr val="black"/>
                </a:solidFill>
              </a:rPr>
              <a:t>, Ashes of Vietnam, </a:t>
            </a:r>
            <a:r>
              <a:rPr lang="en-AU" sz="1000" dirty="0">
                <a:solidFill>
                  <a:prstClr val="black"/>
                </a:solidFill>
              </a:rPr>
              <a:t>William </a:t>
            </a:r>
            <a:r>
              <a:rPr lang="de-DE" sz="1000" dirty="0">
                <a:solidFill>
                  <a:prstClr val="black"/>
                </a:solidFill>
              </a:rPr>
              <a:t>Heinemann/ABC</a:t>
            </a:r>
            <a:r>
              <a:rPr lang="de-DE" sz="1000" dirty="0">
                <a:solidFill>
                  <a:prstClr val="black"/>
                </a:solidFill>
              </a:rPr>
              <a:t>, Melbourne, 1987 page 41</a:t>
            </a:r>
            <a:r>
              <a:rPr lang="de-DE" sz="1000" dirty="0">
                <a:solidFill>
                  <a:prstClr val="black"/>
                </a:solidFill>
              </a:rPr>
              <a:t>)</a:t>
            </a:r>
          </a:p>
          <a:p>
            <a:r>
              <a:rPr lang="en-AU" sz="1100" dirty="0">
                <a:solidFill>
                  <a:prstClr val="black"/>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000" dirty="0">
              <a:solidFill>
                <a:prstClr val="black"/>
              </a:solidFill>
            </a:endParaRPr>
          </a:p>
        </p:txBody>
      </p:sp>
    </p:spTree>
    <p:extLst>
      <p:ext uri="{BB962C8B-B14F-4D97-AF65-F5344CB8AC3E}">
        <p14:creationId xmlns:p14="http://schemas.microsoft.com/office/powerpoint/2010/main" val="158476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2600" y="4549386"/>
            <a:ext cx="2778311" cy="18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515572" y="1372254"/>
            <a:ext cx="3993401" cy="1446550"/>
          </a:xfrm>
          <a:prstGeom prst="rect">
            <a:avLst/>
          </a:prstGeom>
          <a:noFill/>
        </p:spPr>
        <p:txBody>
          <a:bodyPr wrap="none" rtlCol="0">
            <a:spAutoFit/>
          </a:bodyPr>
          <a:lstStyle/>
          <a:p>
            <a:r>
              <a:rPr lang="en-AU" sz="1100" b="1" dirty="0">
                <a:solidFill>
                  <a:prstClr val="black"/>
                </a:solidFill>
              </a:rPr>
              <a:t>Source 10  A </a:t>
            </a:r>
            <a:r>
              <a:rPr lang="en-AU" sz="1100" b="1" dirty="0">
                <a:solidFill>
                  <a:prstClr val="black"/>
                </a:solidFill>
              </a:rPr>
              <a:t>wounded man on a </a:t>
            </a:r>
            <a:r>
              <a:rPr lang="en-AU" sz="1100" b="1" dirty="0">
                <a:solidFill>
                  <a:prstClr val="black"/>
                </a:solidFill>
              </a:rPr>
              <a:t>patrol</a:t>
            </a:r>
          </a:p>
          <a:p>
            <a:r>
              <a:rPr lang="en-AU" sz="1100" dirty="0">
                <a:solidFill>
                  <a:prstClr val="black"/>
                </a:solidFill>
              </a:rPr>
              <a:t>______________________________________________________</a:t>
            </a:r>
          </a:p>
          <a:p>
            <a:r>
              <a:rPr lang="en-AU" sz="1100" dirty="0">
                <a:solidFill>
                  <a:prstClr val="black"/>
                </a:solidFill>
              </a:rPr>
              <a:t>______________________________________________________</a:t>
            </a:r>
          </a:p>
          <a:p>
            <a:r>
              <a:rPr lang="en-AU" sz="1100" dirty="0">
                <a:solidFill>
                  <a:prstClr val="black"/>
                </a:solidFill>
              </a:rPr>
              <a:t>______________________________________________________</a:t>
            </a:r>
          </a:p>
          <a:p>
            <a:r>
              <a:rPr lang="en-AU" sz="1100" dirty="0">
                <a:solidFill>
                  <a:prstClr val="black"/>
                </a:solidFill>
              </a:rPr>
              <a:t>______________________________________________________</a:t>
            </a:r>
          </a:p>
          <a:p>
            <a:r>
              <a:rPr lang="en-AU" sz="1100" dirty="0">
                <a:solidFill>
                  <a:prstClr val="black"/>
                </a:solidFill>
              </a:rPr>
              <a:t>______________________________________________________</a:t>
            </a:r>
          </a:p>
          <a:p>
            <a:r>
              <a:rPr lang="en-AU" sz="1100" dirty="0">
                <a:solidFill>
                  <a:prstClr val="black"/>
                </a:solidFill>
              </a:rPr>
              <a:t>______________________________________________________</a:t>
            </a:r>
          </a:p>
          <a:p>
            <a:r>
              <a:rPr lang="en-AU" sz="1100" dirty="0">
                <a:solidFill>
                  <a:prstClr val="black"/>
                </a:solidFill>
              </a:rPr>
              <a:t>______________________________________________________</a:t>
            </a:r>
            <a:endParaRPr lang="en-AU" sz="1100" dirty="0">
              <a:solidFill>
                <a:prstClr val="black"/>
              </a:solidFill>
            </a:endParaRPr>
          </a:p>
        </p:txBody>
      </p:sp>
      <p:sp>
        <p:nvSpPr>
          <p:cNvPr id="4" name="Rectangle 3"/>
          <p:cNvSpPr/>
          <p:nvPr/>
        </p:nvSpPr>
        <p:spPr>
          <a:xfrm rot="16200000">
            <a:off x="-73264" y="2371776"/>
            <a:ext cx="6843244" cy="1985159"/>
          </a:xfrm>
          <a:prstGeom prst="rect">
            <a:avLst/>
          </a:prstGeom>
        </p:spPr>
        <p:txBody>
          <a:bodyPr wrap="square">
            <a:spAutoFit/>
          </a:bodyPr>
          <a:lstStyle/>
          <a:p>
            <a:r>
              <a:rPr lang="en-AU" sz="1000" b="1" dirty="0">
                <a:solidFill>
                  <a:srgbClr val="231F20"/>
                </a:solidFill>
              </a:rPr>
              <a:t>source </a:t>
            </a:r>
            <a:r>
              <a:rPr lang="en-AU" sz="1000" b="1" dirty="0">
                <a:solidFill>
                  <a:srgbClr val="231F20"/>
                </a:solidFill>
              </a:rPr>
              <a:t>11</a:t>
            </a:r>
            <a:endParaRPr lang="en-AU" sz="1000" b="1" dirty="0">
              <a:solidFill>
                <a:srgbClr val="231F20"/>
              </a:solidFill>
            </a:endParaRPr>
          </a:p>
          <a:p>
            <a:r>
              <a:rPr lang="en-AU" sz="1000" i="1" dirty="0">
                <a:solidFill>
                  <a:srgbClr val="231F20"/>
                </a:solidFill>
              </a:rPr>
              <a:t>I remember the first night we </a:t>
            </a:r>
            <a:r>
              <a:rPr lang="en-AU" sz="1000" i="1" dirty="0">
                <a:solidFill>
                  <a:srgbClr val="231F20"/>
                </a:solidFill>
              </a:rPr>
              <a:t>spent outside </a:t>
            </a:r>
            <a:r>
              <a:rPr lang="en-AU" sz="1000" i="1" dirty="0">
                <a:solidFill>
                  <a:srgbClr val="231F20"/>
                </a:solidFill>
              </a:rPr>
              <a:t>the camp. I think it was in </a:t>
            </a:r>
            <a:r>
              <a:rPr lang="en-AU" sz="1000" i="1" dirty="0">
                <a:solidFill>
                  <a:srgbClr val="231F20"/>
                </a:solidFill>
              </a:rPr>
              <a:t>a rubber </a:t>
            </a:r>
            <a:r>
              <a:rPr lang="en-AU" sz="1000" i="1" dirty="0">
                <a:solidFill>
                  <a:srgbClr val="231F20"/>
                </a:solidFill>
              </a:rPr>
              <a:t>plantation and there was a </a:t>
            </a:r>
            <a:r>
              <a:rPr lang="en-AU" sz="1000" i="1" dirty="0">
                <a:solidFill>
                  <a:srgbClr val="231F20"/>
                </a:solidFill>
              </a:rPr>
              <a:t>full moon</a:t>
            </a:r>
            <a:r>
              <a:rPr lang="en-AU" sz="1000" i="1" dirty="0">
                <a:solidFill>
                  <a:srgbClr val="231F20"/>
                </a:solidFill>
              </a:rPr>
              <a:t>, everything was totally lit up and </a:t>
            </a:r>
            <a:r>
              <a:rPr lang="en-AU" sz="1000" i="1" dirty="0">
                <a:solidFill>
                  <a:srgbClr val="231F20"/>
                </a:solidFill>
              </a:rPr>
              <a:t>I think </a:t>
            </a:r>
            <a:r>
              <a:rPr lang="en-AU" sz="1000" i="1" dirty="0">
                <a:solidFill>
                  <a:srgbClr val="231F20"/>
                </a:solidFill>
              </a:rPr>
              <a:t>the rubber trees had lost their </a:t>
            </a:r>
            <a:r>
              <a:rPr lang="en-AU" sz="1000" i="1" dirty="0">
                <a:solidFill>
                  <a:srgbClr val="231F20"/>
                </a:solidFill>
              </a:rPr>
              <a:t>leaves or </a:t>
            </a:r>
            <a:r>
              <a:rPr lang="en-AU" sz="1000" i="1" dirty="0">
                <a:solidFill>
                  <a:srgbClr val="231F20"/>
                </a:solidFill>
              </a:rPr>
              <a:t>something … you could see every </a:t>
            </a:r>
            <a:r>
              <a:rPr lang="en-AU" sz="1000" i="1" dirty="0">
                <a:solidFill>
                  <a:srgbClr val="231F20"/>
                </a:solidFill>
              </a:rPr>
              <a:t>guy on </a:t>
            </a:r>
            <a:r>
              <a:rPr lang="en-AU" sz="1000" i="1" dirty="0">
                <a:solidFill>
                  <a:srgbClr val="231F20"/>
                </a:solidFill>
              </a:rPr>
              <a:t>the ground, a whole platoon, and I </a:t>
            </a:r>
            <a:r>
              <a:rPr lang="en-AU" sz="1000" i="1" dirty="0">
                <a:solidFill>
                  <a:srgbClr val="231F20"/>
                </a:solidFill>
              </a:rPr>
              <a:t>was really </a:t>
            </a:r>
            <a:r>
              <a:rPr lang="en-AU" sz="1000" i="1" dirty="0">
                <a:solidFill>
                  <a:srgbClr val="231F20"/>
                </a:solidFill>
              </a:rPr>
              <a:t>scared then. A leaf would </a:t>
            </a:r>
            <a:r>
              <a:rPr lang="en-AU" sz="1000" i="1" dirty="0">
                <a:solidFill>
                  <a:srgbClr val="231F20"/>
                </a:solidFill>
              </a:rPr>
              <a:t>rustle, someone </a:t>
            </a:r>
            <a:r>
              <a:rPr lang="en-AU" sz="1000" i="1" dirty="0">
                <a:solidFill>
                  <a:srgbClr val="231F20"/>
                </a:solidFill>
              </a:rPr>
              <a:t>would cough and I was ready </a:t>
            </a:r>
            <a:r>
              <a:rPr lang="en-AU" sz="1000" i="1" dirty="0">
                <a:solidFill>
                  <a:srgbClr val="231F20"/>
                </a:solidFill>
              </a:rPr>
              <a:t>to shit</a:t>
            </a:r>
            <a:r>
              <a:rPr lang="en-AU" sz="1000" i="1" dirty="0">
                <a:solidFill>
                  <a:srgbClr val="231F20"/>
                </a:solidFill>
              </a:rPr>
              <a:t>.</a:t>
            </a:r>
          </a:p>
          <a:p>
            <a:r>
              <a:rPr lang="en-AU" sz="1000" i="1" dirty="0">
                <a:solidFill>
                  <a:srgbClr val="231F20"/>
                </a:solidFill>
              </a:rPr>
              <a:t>After a while you became accustomed </a:t>
            </a:r>
            <a:r>
              <a:rPr lang="en-AU" sz="1000" i="1" dirty="0">
                <a:solidFill>
                  <a:srgbClr val="231F20"/>
                </a:solidFill>
              </a:rPr>
              <a:t>to it</a:t>
            </a:r>
            <a:r>
              <a:rPr lang="en-AU" sz="1000" i="1" dirty="0">
                <a:solidFill>
                  <a:srgbClr val="231F20"/>
                </a:solidFill>
              </a:rPr>
              <a:t>. No one attacked you, you never </a:t>
            </a:r>
            <a:r>
              <a:rPr lang="en-AU" sz="1000" i="1" dirty="0">
                <a:solidFill>
                  <a:srgbClr val="231F20"/>
                </a:solidFill>
              </a:rPr>
              <a:t>shot anyone</a:t>
            </a:r>
            <a:r>
              <a:rPr lang="en-AU" sz="1000" i="1" dirty="0">
                <a:solidFill>
                  <a:srgbClr val="231F20"/>
                </a:solidFill>
              </a:rPr>
              <a:t>, you didn’t hear any gunfire. </a:t>
            </a:r>
            <a:r>
              <a:rPr lang="en-AU" sz="1000" i="1" dirty="0">
                <a:solidFill>
                  <a:srgbClr val="231F20"/>
                </a:solidFill>
              </a:rPr>
              <a:t>It was </a:t>
            </a:r>
            <a:r>
              <a:rPr lang="en-AU" sz="1000" i="1" dirty="0">
                <a:solidFill>
                  <a:srgbClr val="231F20"/>
                </a:solidFill>
              </a:rPr>
              <a:t>sort of boring, hot, humid. You </a:t>
            </a:r>
            <a:r>
              <a:rPr lang="en-AU" sz="1000" i="1" dirty="0">
                <a:solidFill>
                  <a:srgbClr val="231F20"/>
                </a:solidFill>
              </a:rPr>
              <a:t>got wet</a:t>
            </a:r>
            <a:r>
              <a:rPr lang="en-AU" sz="1000" i="1" dirty="0">
                <a:solidFill>
                  <a:srgbClr val="231F20"/>
                </a:solidFill>
              </a:rPr>
              <a:t>, you got eaten by the mosquitoes, </a:t>
            </a:r>
            <a:r>
              <a:rPr lang="en-AU" sz="1000" i="1" dirty="0">
                <a:solidFill>
                  <a:srgbClr val="231F20"/>
                </a:solidFill>
              </a:rPr>
              <a:t>the leeches</a:t>
            </a:r>
            <a:r>
              <a:rPr lang="en-AU" sz="1000" i="1" dirty="0">
                <a:solidFill>
                  <a:srgbClr val="231F20"/>
                </a:solidFill>
              </a:rPr>
              <a:t>. You were tramping around </a:t>
            </a:r>
            <a:r>
              <a:rPr lang="en-AU" sz="1000" i="1" dirty="0">
                <a:solidFill>
                  <a:srgbClr val="231F20"/>
                </a:solidFill>
              </a:rPr>
              <a:t>in water</a:t>
            </a:r>
            <a:r>
              <a:rPr lang="en-AU" sz="1000" i="1" dirty="0">
                <a:solidFill>
                  <a:srgbClr val="231F20"/>
                </a:solidFill>
              </a:rPr>
              <a:t>, fighting your way through </a:t>
            </a:r>
            <a:r>
              <a:rPr lang="en-AU" sz="1000" i="1" dirty="0">
                <a:solidFill>
                  <a:srgbClr val="231F20"/>
                </a:solidFill>
              </a:rPr>
              <a:t>bamboo and </a:t>
            </a:r>
            <a:r>
              <a:rPr lang="en-AU" sz="1000" i="1" dirty="0">
                <a:solidFill>
                  <a:srgbClr val="231F20"/>
                </a:solidFill>
              </a:rPr>
              <a:t>you became very, very blasé. I </a:t>
            </a:r>
            <a:r>
              <a:rPr lang="en-AU" sz="1000" i="1" dirty="0">
                <a:solidFill>
                  <a:srgbClr val="231F20"/>
                </a:solidFill>
              </a:rPr>
              <a:t>think for </a:t>
            </a:r>
            <a:r>
              <a:rPr lang="en-AU" sz="1000" i="1" dirty="0">
                <a:solidFill>
                  <a:srgbClr val="231F20"/>
                </a:solidFill>
              </a:rPr>
              <a:t>the first two months that I was out </a:t>
            </a:r>
            <a:r>
              <a:rPr lang="en-AU" sz="1000" i="1" dirty="0">
                <a:solidFill>
                  <a:srgbClr val="231F20"/>
                </a:solidFill>
              </a:rPr>
              <a:t>with the </a:t>
            </a:r>
            <a:r>
              <a:rPr lang="en-AU" sz="1000" i="1" dirty="0">
                <a:solidFill>
                  <a:srgbClr val="231F20"/>
                </a:solidFill>
              </a:rPr>
              <a:t>battalion we had not one </a:t>
            </a:r>
            <a:r>
              <a:rPr lang="en-AU" sz="1000" i="1" dirty="0">
                <a:solidFill>
                  <a:srgbClr val="231F20"/>
                </a:solidFill>
              </a:rPr>
              <a:t>single contact</a:t>
            </a:r>
            <a:r>
              <a:rPr lang="en-AU" sz="1000" i="1" dirty="0">
                <a:solidFill>
                  <a:srgbClr val="231F20"/>
                </a:solidFill>
              </a:rPr>
              <a:t>.</a:t>
            </a:r>
          </a:p>
          <a:p>
            <a:r>
              <a:rPr lang="de-DE" sz="1000" dirty="0">
                <a:solidFill>
                  <a:srgbClr val="231F20"/>
                </a:solidFill>
              </a:rPr>
              <a:t>(Bernard Szapiel in Stuart Rintoul, </a:t>
            </a:r>
            <a:r>
              <a:rPr lang="de-DE" sz="1000" dirty="0">
                <a:solidFill>
                  <a:srgbClr val="231F20"/>
                </a:solidFill>
              </a:rPr>
              <a:t>Ashes </a:t>
            </a:r>
            <a:r>
              <a:rPr lang="en-AU" sz="1000" dirty="0">
                <a:solidFill>
                  <a:srgbClr val="231F20"/>
                </a:solidFill>
              </a:rPr>
              <a:t>of </a:t>
            </a:r>
            <a:r>
              <a:rPr lang="en-AU" sz="1000" dirty="0">
                <a:solidFill>
                  <a:srgbClr val="231F20"/>
                </a:solidFill>
              </a:rPr>
              <a:t>Vietnam, William </a:t>
            </a:r>
            <a:r>
              <a:rPr lang="en-AU" sz="1000" dirty="0">
                <a:solidFill>
                  <a:srgbClr val="231F20"/>
                </a:solidFill>
              </a:rPr>
              <a:t>Heinemann/ABC, Melbourne</a:t>
            </a:r>
            <a:r>
              <a:rPr lang="en-AU" sz="1000" dirty="0">
                <a:solidFill>
                  <a:srgbClr val="231F20"/>
                </a:solidFill>
              </a:rPr>
              <a:t>, 1987 page 147</a:t>
            </a:r>
            <a:r>
              <a:rPr lang="en-AU" sz="1000" dirty="0">
                <a:solidFill>
                  <a:srgbClr val="231F20"/>
                </a:solidFill>
              </a:rPr>
              <a:t>)</a:t>
            </a:r>
          </a:p>
          <a:p>
            <a:r>
              <a:rPr lang="en-AU" sz="11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100" dirty="0">
              <a:solidFill>
                <a:prstClr val="black"/>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10771" y="4622405"/>
            <a:ext cx="2725861" cy="166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3131490" y="1460190"/>
            <a:ext cx="3986811" cy="1277273"/>
          </a:xfrm>
          <a:prstGeom prst="rect">
            <a:avLst/>
          </a:prstGeom>
          <a:noFill/>
        </p:spPr>
        <p:txBody>
          <a:bodyPr wrap="square" rtlCol="0">
            <a:spAutoFit/>
          </a:bodyPr>
          <a:lstStyle/>
          <a:p>
            <a:r>
              <a:rPr lang="en-AU" sz="1100" b="1" dirty="0">
                <a:solidFill>
                  <a:prstClr val="black"/>
                </a:solidFill>
              </a:rPr>
              <a:t>Source 12 </a:t>
            </a:r>
            <a:r>
              <a:rPr lang="en-AU" sz="1100" b="1" dirty="0">
                <a:solidFill>
                  <a:prstClr val="black"/>
                </a:solidFill>
              </a:rPr>
              <a:t>Searching an ox cart</a:t>
            </a:r>
            <a:endParaRPr lang="en-AU" sz="1100" b="1" dirty="0">
              <a:solidFill>
                <a:prstClr val="black"/>
              </a:solidFill>
            </a:endParaRPr>
          </a:p>
          <a:p>
            <a:r>
              <a:rPr lang="en-AU" sz="1100" dirty="0">
                <a:solidFill>
                  <a:prstClr val="black"/>
                </a:solidFill>
              </a:rPr>
              <a:t>_____________________________________________________</a:t>
            </a:r>
          </a:p>
          <a:p>
            <a:r>
              <a:rPr lang="en-AU" sz="1100" dirty="0">
                <a:solidFill>
                  <a:prstClr val="black"/>
                </a:solidFill>
              </a:rPr>
              <a:t>_____________________________________________________</a:t>
            </a:r>
          </a:p>
          <a:p>
            <a:r>
              <a:rPr lang="en-AU" sz="1100" dirty="0">
                <a:solidFill>
                  <a:prstClr val="black"/>
                </a:solidFill>
              </a:rPr>
              <a:t>_____________________________________________________</a:t>
            </a:r>
          </a:p>
          <a:p>
            <a:r>
              <a:rPr lang="en-AU" sz="1100" dirty="0">
                <a:solidFill>
                  <a:prstClr val="black"/>
                </a:solidFill>
              </a:rPr>
              <a:t>_____________________________________________________</a:t>
            </a:r>
          </a:p>
          <a:p>
            <a:r>
              <a:rPr lang="en-AU" sz="1100" dirty="0">
                <a:solidFill>
                  <a:prstClr val="black"/>
                </a:solidFill>
              </a:rPr>
              <a:t>_____________________________________________________</a:t>
            </a:r>
          </a:p>
          <a:p>
            <a:r>
              <a:rPr lang="en-AU" sz="1100" dirty="0">
                <a:solidFill>
                  <a:prstClr val="black"/>
                </a:solidFill>
              </a:rPr>
              <a:t>______________________________________________________</a:t>
            </a:r>
          </a:p>
        </p:txBody>
      </p:sp>
      <p:sp>
        <p:nvSpPr>
          <p:cNvPr id="5" name="Rectangle 4"/>
          <p:cNvSpPr/>
          <p:nvPr/>
        </p:nvSpPr>
        <p:spPr>
          <a:xfrm rot="16200000">
            <a:off x="4538012" y="1507663"/>
            <a:ext cx="6858001" cy="3831818"/>
          </a:xfrm>
          <a:prstGeom prst="rect">
            <a:avLst/>
          </a:prstGeom>
        </p:spPr>
        <p:txBody>
          <a:bodyPr wrap="square">
            <a:spAutoFit/>
          </a:bodyPr>
          <a:lstStyle/>
          <a:p>
            <a:r>
              <a:rPr lang="en-AU" sz="1000" b="1" dirty="0">
                <a:solidFill>
                  <a:srgbClr val="231F20"/>
                </a:solidFill>
              </a:rPr>
              <a:t>source </a:t>
            </a:r>
            <a:r>
              <a:rPr lang="en-AU" sz="1000" b="1" dirty="0">
                <a:solidFill>
                  <a:srgbClr val="231F20"/>
                </a:solidFill>
              </a:rPr>
              <a:t>13</a:t>
            </a:r>
            <a:endParaRPr lang="en-AU" sz="1000" b="1" dirty="0">
              <a:solidFill>
                <a:srgbClr val="231F20"/>
              </a:solidFill>
            </a:endParaRPr>
          </a:p>
          <a:p>
            <a:r>
              <a:rPr lang="en-AU" sz="1000" dirty="0">
                <a:solidFill>
                  <a:srgbClr val="231F20"/>
                </a:solidFill>
              </a:rPr>
              <a:t>The forward scout got about half way along [a creek bed] and </a:t>
            </a:r>
            <a:r>
              <a:rPr lang="en-AU" sz="1000" dirty="0">
                <a:solidFill>
                  <a:srgbClr val="231F20"/>
                </a:solidFill>
              </a:rPr>
              <a:t>he just </a:t>
            </a:r>
            <a:r>
              <a:rPr lang="en-AU" sz="1000" dirty="0">
                <a:solidFill>
                  <a:srgbClr val="231F20"/>
                </a:solidFill>
              </a:rPr>
              <a:t>died on the spot, he just crumpled and that was it. We </a:t>
            </a:r>
            <a:r>
              <a:rPr lang="en-AU" sz="1000" dirty="0">
                <a:solidFill>
                  <a:srgbClr val="231F20"/>
                </a:solidFill>
              </a:rPr>
              <a:t>didn’t see </a:t>
            </a:r>
            <a:r>
              <a:rPr lang="en-AU" sz="1000" dirty="0">
                <a:solidFill>
                  <a:srgbClr val="231F20"/>
                </a:solidFill>
              </a:rPr>
              <a:t>anything, we didn’t hear anything, he just crumpled. A </a:t>
            </a:r>
            <a:r>
              <a:rPr lang="en-AU" sz="1000" dirty="0">
                <a:solidFill>
                  <a:srgbClr val="231F20"/>
                </a:solidFill>
              </a:rPr>
              <a:t>very good </a:t>
            </a:r>
            <a:r>
              <a:rPr lang="en-AU" sz="1000" dirty="0">
                <a:solidFill>
                  <a:srgbClr val="231F20"/>
                </a:solidFill>
              </a:rPr>
              <a:t>friend of mine, he went out to try to fix him up and he </a:t>
            </a:r>
            <a:r>
              <a:rPr lang="en-AU" sz="1000" dirty="0">
                <a:solidFill>
                  <a:srgbClr val="231F20"/>
                </a:solidFill>
              </a:rPr>
              <a:t>only got </a:t>
            </a:r>
            <a:r>
              <a:rPr lang="en-AU" sz="1000" dirty="0">
                <a:solidFill>
                  <a:srgbClr val="231F20"/>
                </a:solidFill>
              </a:rPr>
              <a:t>to the stage where he was bending over him, he didn’t </a:t>
            </a:r>
            <a:r>
              <a:rPr lang="en-AU" sz="1000" dirty="0">
                <a:solidFill>
                  <a:srgbClr val="231F20"/>
                </a:solidFill>
              </a:rPr>
              <a:t>even get </a:t>
            </a:r>
            <a:r>
              <a:rPr lang="en-AU" sz="1000" dirty="0">
                <a:solidFill>
                  <a:srgbClr val="231F20"/>
                </a:solidFill>
              </a:rPr>
              <a:t>a chance to undo his medical bag, he just got shot </a:t>
            </a:r>
            <a:r>
              <a:rPr lang="en-AU" sz="1000" dirty="0">
                <a:solidFill>
                  <a:srgbClr val="231F20"/>
                </a:solidFill>
              </a:rPr>
              <a:t>straight through </a:t>
            </a:r>
            <a:r>
              <a:rPr lang="en-AU" sz="1000" dirty="0">
                <a:solidFill>
                  <a:srgbClr val="231F20"/>
                </a:solidFill>
              </a:rPr>
              <a:t>the heart, from one side to the other. Another one of </a:t>
            </a:r>
            <a:r>
              <a:rPr lang="en-AU" sz="1000" dirty="0">
                <a:solidFill>
                  <a:srgbClr val="231F20"/>
                </a:solidFill>
              </a:rPr>
              <a:t>our medics </a:t>
            </a:r>
            <a:r>
              <a:rPr lang="en-AU" sz="1000" dirty="0">
                <a:solidFill>
                  <a:srgbClr val="231F20"/>
                </a:solidFill>
              </a:rPr>
              <a:t>got there and he got shot just straight through the head</a:t>
            </a:r>
          </a:p>
          <a:p>
            <a:r>
              <a:rPr lang="en-AU" sz="1000" dirty="0">
                <a:solidFill>
                  <a:srgbClr val="231F20"/>
                </a:solidFill>
              </a:rPr>
              <a:t>… They made me bag them up in the green bags and I can </a:t>
            </a:r>
            <a:r>
              <a:rPr lang="en-AU" sz="1000" dirty="0">
                <a:solidFill>
                  <a:srgbClr val="231F20"/>
                </a:solidFill>
              </a:rPr>
              <a:t>still remember </a:t>
            </a:r>
            <a:r>
              <a:rPr lang="en-AU" sz="1000" dirty="0">
                <a:solidFill>
                  <a:srgbClr val="231F20"/>
                </a:solidFill>
              </a:rPr>
              <a:t>my friend’s face. He was smiling. I’d known </a:t>
            </a:r>
            <a:r>
              <a:rPr lang="en-AU" sz="1000" dirty="0">
                <a:solidFill>
                  <a:srgbClr val="231F20"/>
                </a:solidFill>
              </a:rPr>
              <a:t>him since </a:t>
            </a:r>
            <a:r>
              <a:rPr lang="en-AU" sz="1000" dirty="0">
                <a:solidFill>
                  <a:srgbClr val="231F20"/>
                </a:solidFill>
              </a:rPr>
              <a:t>1961, so I guess by the time of his death that would </a:t>
            </a:r>
            <a:r>
              <a:rPr lang="en-AU" sz="1000" dirty="0">
                <a:solidFill>
                  <a:srgbClr val="231F20"/>
                </a:solidFill>
              </a:rPr>
              <a:t>have been </a:t>
            </a:r>
            <a:r>
              <a:rPr lang="en-AU" sz="1000" dirty="0">
                <a:solidFill>
                  <a:srgbClr val="231F20"/>
                </a:solidFill>
              </a:rPr>
              <a:t>five years, and we often used to sit at night after operations</a:t>
            </a:r>
          </a:p>
          <a:p>
            <a:r>
              <a:rPr lang="en-AU" sz="1000" dirty="0">
                <a:solidFill>
                  <a:srgbClr val="231F20"/>
                </a:solidFill>
              </a:rPr>
              <a:t>were finished and talk about what we would do once we </a:t>
            </a:r>
            <a:r>
              <a:rPr lang="en-AU" sz="1000" dirty="0">
                <a:solidFill>
                  <a:srgbClr val="231F20"/>
                </a:solidFill>
              </a:rPr>
              <a:t>got back </a:t>
            </a:r>
            <a:r>
              <a:rPr lang="en-AU" sz="1000" dirty="0">
                <a:solidFill>
                  <a:srgbClr val="231F20"/>
                </a:solidFill>
              </a:rPr>
              <a:t>home. He was a married chap with four kids I think. At that</a:t>
            </a:r>
          </a:p>
          <a:p>
            <a:r>
              <a:rPr lang="en-AU" sz="1000" dirty="0">
                <a:solidFill>
                  <a:srgbClr val="231F20"/>
                </a:solidFill>
              </a:rPr>
              <a:t>time, to me it seemed so unfair because, sure, I was married, </a:t>
            </a:r>
            <a:r>
              <a:rPr lang="en-AU" sz="1000" dirty="0">
                <a:solidFill>
                  <a:srgbClr val="231F20"/>
                </a:solidFill>
              </a:rPr>
              <a:t>but I </a:t>
            </a:r>
            <a:r>
              <a:rPr lang="en-AU" sz="1000" dirty="0">
                <a:solidFill>
                  <a:srgbClr val="231F20"/>
                </a:solidFill>
              </a:rPr>
              <a:t>had no kids, and maybe it should have been me that had gone</a:t>
            </a:r>
          </a:p>
          <a:p>
            <a:r>
              <a:rPr lang="en-AU" sz="1000" dirty="0">
                <a:solidFill>
                  <a:srgbClr val="231F20"/>
                </a:solidFill>
              </a:rPr>
              <a:t>out there.</a:t>
            </a:r>
          </a:p>
          <a:p>
            <a:r>
              <a:rPr lang="en-AU" sz="1000" dirty="0">
                <a:solidFill>
                  <a:srgbClr val="231F20"/>
                </a:solidFill>
              </a:rPr>
              <a:t>(Peter Vandenberg in Stuart </a:t>
            </a:r>
            <a:r>
              <a:rPr lang="en-AU" sz="1000" dirty="0" err="1">
                <a:solidFill>
                  <a:srgbClr val="231F20"/>
                </a:solidFill>
              </a:rPr>
              <a:t>Rintoul</a:t>
            </a:r>
            <a:r>
              <a:rPr lang="en-AU" sz="1000" dirty="0">
                <a:solidFill>
                  <a:srgbClr val="231F20"/>
                </a:solidFill>
              </a:rPr>
              <a:t>, Ashes of Vietnam, </a:t>
            </a:r>
            <a:r>
              <a:rPr lang="en-AU" sz="1000" dirty="0">
                <a:solidFill>
                  <a:srgbClr val="231F20"/>
                </a:solidFill>
              </a:rPr>
              <a:t>William </a:t>
            </a:r>
            <a:r>
              <a:rPr lang="de-DE" sz="1000" dirty="0">
                <a:solidFill>
                  <a:srgbClr val="231F20"/>
                </a:solidFill>
              </a:rPr>
              <a:t>Heinemann/ABC</a:t>
            </a:r>
            <a:r>
              <a:rPr lang="de-DE" sz="1000" dirty="0">
                <a:solidFill>
                  <a:srgbClr val="231F20"/>
                </a:solidFill>
              </a:rPr>
              <a:t>, Melbourne, 1987 pages 169-170</a:t>
            </a:r>
            <a:r>
              <a:rPr lang="de-DE" sz="1000" dirty="0">
                <a:solidFill>
                  <a:srgbClr val="231F20"/>
                </a:solidFill>
              </a:rPr>
              <a:t>)</a:t>
            </a:r>
          </a:p>
          <a:p>
            <a:r>
              <a:rPr lang="de-DE" sz="11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AU" sz="1000" dirty="0">
                <a:solidFill>
                  <a:prstClr val="black"/>
                </a:solidFill>
              </a:rPr>
              <a:t>source </a:t>
            </a:r>
            <a:r>
              <a:rPr lang="en-AU" sz="1000" dirty="0">
                <a:solidFill>
                  <a:prstClr val="black"/>
                </a:solidFill>
              </a:rPr>
              <a:t>14</a:t>
            </a:r>
            <a:endParaRPr lang="en-AU" sz="1000" dirty="0">
              <a:solidFill>
                <a:prstClr val="black"/>
              </a:solidFill>
            </a:endParaRPr>
          </a:p>
          <a:p>
            <a:r>
              <a:rPr lang="en-AU" sz="1000" dirty="0">
                <a:solidFill>
                  <a:prstClr val="black"/>
                </a:solidFill>
              </a:rPr>
              <a:t>The worst memories came from our experiences with the </a:t>
            </a:r>
            <a:r>
              <a:rPr lang="en-AU" sz="1000" dirty="0">
                <a:solidFill>
                  <a:prstClr val="black"/>
                </a:solidFill>
              </a:rPr>
              <a:t>wounded and </a:t>
            </a:r>
            <a:r>
              <a:rPr lang="en-AU" sz="1000" dirty="0">
                <a:solidFill>
                  <a:prstClr val="black"/>
                </a:solidFill>
              </a:rPr>
              <a:t>dead. As part of a hospital unit, the arrival of dust off </a:t>
            </a:r>
            <a:r>
              <a:rPr lang="en-AU" sz="1000" dirty="0">
                <a:solidFill>
                  <a:prstClr val="black"/>
                </a:solidFill>
              </a:rPr>
              <a:t>choppers snapped </a:t>
            </a:r>
            <a:r>
              <a:rPr lang="en-AU" sz="1000" dirty="0">
                <a:solidFill>
                  <a:prstClr val="black"/>
                </a:solidFill>
              </a:rPr>
              <a:t>everyone into action, moving wounded from the pad </a:t>
            </a:r>
            <a:r>
              <a:rPr lang="en-AU" sz="1000" dirty="0">
                <a:solidFill>
                  <a:prstClr val="black"/>
                </a:solidFill>
              </a:rPr>
              <a:t>into triage </a:t>
            </a:r>
            <a:r>
              <a:rPr lang="en-AU" sz="1000" dirty="0">
                <a:solidFill>
                  <a:prstClr val="black"/>
                </a:solidFill>
              </a:rPr>
              <a:t>and helping prep them for medical attention … . </a:t>
            </a:r>
            <a:r>
              <a:rPr lang="en-AU" sz="1000" dirty="0">
                <a:solidFill>
                  <a:prstClr val="black"/>
                </a:solidFill>
              </a:rPr>
              <a:t>Helping prepare </a:t>
            </a:r>
            <a:r>
              <a:rPr lang="en-AU" sz="1000" dirty="0">
                <a:solidFill>
                  <a:prstClr val="black"/>
                </a:solidFill>
              </a:rPr>
              <a:t>bodies for return to Australia and conveying them to </a:t>
            </a:r>
            <a:r>
              <a:rPr lang="en-AU" sz="1000" dirty="0">
                <a:solidFill>
                  <a:prstClr val="black"/>
                </a:solidFill>
              </a:rPr>
              <a:t>the airport </a:t>
            </a:r>
            <a:r>
              <a:rPr lang="en-AU" sz="1000" dirty="0">
                <a:solidFill>
                  <a:prstClr val="black"/>
                </a:solidFill>
              </a:rPr>
              <a:t>was never very pleasant. Our experiences were all the </a:t>
            </a:r>
            <a:r>
              <a:rPr lang="en-AU" sz="1000" dirty="0">
                <a:solidFill>
                  <a:prstClr val="black"/>
                </a:solidFill>
              </a:rPr>
              <a:t>more telling </a:t>
            </a:r>
            <a:r>
              <a:rPr lang="en-AU" sz="1000" dirty="0">
                <a:solidFill>
                  <a:prstClr val="black"/>
                </a:solidFill>
              </a:rPr>
              <a:t>when mates were involved.</a:t>
            </a:r>
          </a:p>
          <a:p>
            <a:r>
              <a:rPr lang="en-AU" sz="1000" dirty="0">
                <a:solidFill>
                  <a:prstClr val="black"/>
                </a:solidFill>
              </a:rPr>
              <a:t>(David Robinson in </a:t>
            </a:r>
            <a:r>
              <a:rPr lang="en-AU" sz="1000" dirty="0" err="1">
                <a:solidFill>
                  <a:prstClr val="black"/>
                </a:solidFill>
              </a:rPr>
              <a:t>Maree</a:t>
            </a:r>
            <a:r>
              <a:rPr lang="en-AU" sz="1000" dirty="0">
                <a:solidFill>
                  <a:prstClr val="black"/>
                </a:solidFill>
              </a:rPr>
              <a:t> Rowe (compiler), Vietnam Veterans. Sons of </a:t>
            </a:r>
            <a:r>
              <a:rPr lang="en-AU" sz="1000" dirty="0">
                <a:solidFill>
                  <a:prstClr val="black"/>
                </a:solidFill>
              </a:rPr>
              <a:t>the Hunter, </a:t>
            </a:r>
            <a:r>
              <a:rPr lang="en-AU" sz="1000" dirty="0">
                <a:solidFill>
                  <a:prstClr val="black"/>
                </a:solidFill>
              </a:rPr>
              <a:t>Loftus NSW, 2002 page 239</a:t>
            </a:r>
            <a:r>
              <a:rPr lang="en-AU" sz="1000" dirty="0">
                <a:solidFill>
                  <a:prstClr val="black"/>
                </a:solidFill>
              </a:rPr>
              <a:t>)</a:t>
            </a:r>
          </a:p>
          <a:p>
            <a:r>
              <a:rPr lang="de-DE" sz="10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p:txBody>
      </p:sp>
      <p:sp>
        <p:nvSpPr>
          <p:cNvPr id="7" name="Rectangle 6"/>
          <p:cNvSpPr/>
          <p:nvPr/>
        </p:nvSpPr>
        <p:spPr>
          <a:xfrm rot="16200000">
            <a:off x="-3210838" y="3216275"/>
            <a:ext cx="6852571" cy="430887"/>
          </a:xfrm>
          <a:prstGeom prst="rect">
            <a:avLst/>
          </a:prstGeom>
        </p:spPr>
        <p:txBody>
          <a:bodyPr wrap="square">
            <a:spAutoFit/>
          </a:bodyPr>
          <a:lstStyle/>
          <a:p>
            <a:r>
              <a:rPr lang="en-AU" sz="1100" b="1" dirty="0">
                <a:solidFill>
                  <a:prstClr val="black"/>
                </a:solidFill>
                <a:latin typeface="Arial" pitchFamily="34" charset="0"/>
                <a:cs typeface="Arial" panose="020B0604020202020204" pitchFamily="34" charset="0"/>
              </a:rPr>
              <a:t>Year 10 </a:t>
            </a:r>
            <a:r>
              <a:rPr lang="en-AU" sz="1100" b="1" dirty="0" err="1">
                <a:solidFill>
                  <a:prstClr val="black"/>
                </a:solidFill>
                <a:latin typeface="Arial" pitchFamily="34" charset="0"/>
                <a:cs typeface="Arial" panose="020B0604020202020204" pitchFamily="34" charset="0"/>
              </a:rPr>
              <a:t>Hist</a:t>
            </a:r>
            <a:r>
              <a:rPr lang="en-AU" sz="1100" b="1" dirty="0">
                <a:solidFill>
                  <a:prstClr val="black"/>
                </a:solidFill>
                <a:latin typeface="Arial" pitchFamily="34" charset="0"/>
                <a:cs typeface="Arial" panose="020B0604020202020204" pitchFamily="34" charset="0"/>
              </a:rPr>
              <a:t>: The Vietnam War Lesson </a:t>
            </a:r>
            <a:r>
              <a:rPr lang="en-AU" sz="1100" b="1" dirty="0">
                <a:solidFill>
                  <a:prstClr val="black"/>
                </a:solidFill>
                <a:latin typeface="Arial" pitchFamily="34" charset="0"/>
                <a:cs typeface="Arial" panose="020B0604020202020204" pitchFamily="34" charset="0"/>
              </a:rPr>
              <a:t>4 </a:t>
            </a:r>
            <a:r>
              <a:rPr lang="en-AU" sz="1100" b="1" dirty="0">
                <a:solidFill>
                  <a:prstClr val="black"/>
                </a:solidFill>
                <a:latin typeface="Arial" pitchFamily="34" charset="0"/>
                <a:cs typeface="Arial" panose="020B0604020202020204" pitchFamily="34" charset="0"/>
              </a:rPr>
              <a:t>Reading </a:t>
            </a:r>
            <a:r>
              <a:rPr lang="en-AU" sz="1100" b="1" dirty="0">
                <a:solidFill>
                  <a:prstClr val="black"/>
                </a:solidFill>
                <a:latin typeface="Arial" pitchFamily="34" charset="0"/>
                <a:cs typeface="Arial" panose="020B0604020202020204" pitchFamily="34" charset="0"/>
              </a:rPr>
              <a:t>Activity</a:t>
            </a:r>
            <a:endParaRPr lang="en-AU" sz="1100" b="1" dirty="0">
              <a:solidFill>
                <a:prstClr val="black"/>
              </a:solidFill>
              <a:latin typeface="Arial"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AU" sz="1100" dirty="0">
                <a:solidFill>
                  <a:prstClr val="black"/>
                </a:solidFill>
                <a:latin typeface="Arial" pitchFamily="34" charset="0"/>
                <a:ea typeface="Times New Roman" pitchFamily="18" charset="0"/>
                <a:cs typeface="Arial" panose="020B0604020202020204" pitchFamily="34" charset="0"/>
              </a:rPr>
              <a:t>Highlight 5 nouns. Highlight 5 verbs. Highlight 5 adjectives. Highlight 3 adverbs</a:t>
            </a:r>
            <a:r>
              <a:rPr lang="en-AU" sz="1100" dirty="0">
                <a:solidFill>
                  <a:prstClr val="black"/>
                </a:solidFill>
                <a:latin typeface="Arial" pitchFamily="34" charset="0"/>
                <a:ea typeface="Times New Roman" pitchFamily="18" charset="0"/>
                <a:cs typeface="Arial" panose="020B0604020202020204" pitchFamily="34" charset="0"/>
              </a:rPr>
              <a:t>.</a:t>
            </a:r>
            <a:endParaRPr lang="en-AU" sz="1100" dirty="0">
              <a:solidFill>
                <a:prstClr val="black"/>
              </a:solidFill>
              <a:latin typeface="Arial"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336842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87196" y="287201"/>
            <a:ext cx="6853043" cy="6278642"/>
          </a:xfrm>
          <a:prstGeom prst="rect">
            <a:avLst/>
          </a:prstGeom>
        </p:spPr>
        <p:txBody>
          <a:bodyPr wrap="square">
            <a:spAutoFit/>
          </a:bodyPr>
          <a:lstStyle/>
          <a:p>
            <a:r>
              <a:rPr lang="en-AU" sz="1000" dirty="0">
                <a:solidFill>
                  <a:prstClr val="black"/>
                </a:solidFill>
              </a:rPr>
              <a:t>source </a:t>
            </a:r>
            <a:r>
              <a:rPr lang="en-AU" sz="1000" dirty="0">
                <a:solidFill>
                  <a:prstClr val="black"/>
                </a:solidFill>
              </a:rPr>
              <a:t>15</a:t>
            </a:r>
            <a:endParaRPr lang="en-AU" sz="1000" dirty="0">
              <a:solidFill>
                <a:prstClr val="black"/>
              </a:solidFill>
            </a:endParaRPr>
          </a:p>
          <a:p>
            <a:r>
              <a:rPr lang="en-AU" sz="1000" i="1" dirty="0">
                <a:solidFill>
                  <a:prstClr val="black"/>
                </a:solidFill>
              </a:rPr>
              <a:t>I was posted to the jungle camp in Nui </a:t>
            </a:r>
            <a:r>
              <a:rPr lang="en-AU" sz="1000" i="1" dirty="0" err="1">
                <a:solidFill>
                  <a:prstClr val="black"/>
                </a:solidFill>
              </a:rPr>
              <a:t>Dat</a:t>
            </a:r>
            <a:r>
              <a:rPr lang="en-AU" sz="1000" i="1" dirty="0">
                <a:solidFill>
                  <a:prstClr val="black"/>
                </a:solidFill>
              </a:rPr>
              <a:t> with 17 </a:t>
            </a:r>
            <a:r>
              <a:rPr lang="en-AU" sz="1000" i="1" dirty="0">
                <a:solidFill>
                  <a:prstClr val="black"/>
                </a:solidFill>
              </a:rPr>
              <a:t>Construction Squadron</a:t>
            </a:r>
            <a:r>
              <a:rPr lang="en-AU" sz="1000" i="1" dirty="0">
                <a:solidFill>
                  <a:prstClr val="black"/>
                </a:solidFill>
              </a:rPr>
              <a:t>, RAE. Because I had done a drivers’ course before</a:t>
            </a:r>
          </a:p>
          <a:p>
            <a:r>
              <a:rPr lang="en-AU" sz="1000" i="1" dirty="0">
                <a:solidFill>
                  <a:prstClr val="black"/>
                </a:solidFill>
              </a:rPr>
              <a:t>leaving Australia, my time in Nui </a:t>
            </a:r>
            <a:r>
              <a:rPr lang="en-AU" sz="1000" i="1" dirty="0" err="1">
                <a:solidFill>
                  <a:prstClr val="black"/>
                </a:solidFill>
              </a:rPr>
              <a:t>Dat</a:t>
            </a:r>
            <a:r>
              <a:rPr lang="en-AU" sz="1000" i="1" dirty="0">
                <a:solidFill>
                  <a:prstClr val="black"/>
                </a:solidFill>
              </a:rPr>
              <a:t> was mainly spent </a:t>
            </a:r>
            <a:r>
              <a:rPr lang="en-AU" sz="1000" i="1" dirty="0">
                <a:solidFill>
                  <a:prstClr val="black"/>
                </a:solidFill>
              </a:rPr>
              <a:t>building roads </a:t>
            </a:r>
            <a:r>
              <a:rPr lang="en-AU" sz="1000" i="1" dirty="0">
                <a:solidFill>
                  <a:prstClr val="black"/>
                </a:solidFill>
              </a:rPr>
              <a:t>across rice paddies and transporting supplies and building</a:t>
            </a:r>
          </a:p>
          <a:p>
            <a:r>
              <a:rPr lang="en-AU" sz="1000" i="1" dirty="0">
                <a:solidFill>
                  <a:prstClr val="black"/>
                </a:solidFill>
              </a:rPr>
              <a:t>materials to shot-up villages as the Army had decided to </a:t>
            </a:r>
            <a:r>
              <a:rPr lang="en-AU" sz="1000" i="1" dirty="0">
                <a:solidFill>
                  <a:prstClr val="black"/>
                </a:solidFill>
              </a:rPr>
              <a:t>patch them </a:t>
            </a:r>
            <a:r>
              <a:rPr lang="en-AU" sz="1000" i="1" dirty="0">
                <a:solidFill>
                  <a:prstClr val="black"/>
                </a:solidFill>
              </a:rPr>
              <a:t>up as a ‘good will’ gesture.</a:t>
            </a:r>
          </a:p>
          <a:p>
            <a:r>
              <a:rPr lang="en-AU" sz="1000" dirty="0">
                <a:solidFill>
                  <a:prstClr val="black"/>
                </a:solidFill>
              </a:rPr>
              <a:t>(Douglas Jordan in </a:t>
            </a:r>
            <a:r>
              <a:rPr lang="en-AU" sz="1000" dirty="0" err="1">
                <a:solidFill>
                  <a:prstClr val="black"/>
                </a:solidFill>
              </a:rPr>
              <a:t>Maree</a:t>
            </a:r>
            <a:r>
              <a:rPr lang="en-AU" sz="1000" dirty="0">
                <a:solidFill>
                  <a:prstClr val="black"/>
                </a:solidFill>
              </a:rPr>
              <a:t> Rowe (compiler), Vietnam Veterans. Sons </a:t>
            </a:r>
            <a:r>
              <a:rPr lang="en-AU" sz="1000" dirty="0">
                <a:solidFill>
                  <a:prstClr val="black"/>
                </a:solidFill>
              </a:rPr>
              <a:t>of the Hunter, </a:t>
            </a:r>
            <a:r>
              <a:rPr lang="en-AU" sz="1000" dirty="0">
                <a:solidFill>
                  <a:prstClr val="black"/>
                </a:solidFill>
              </a:rPr>
              <a:t>Loftus NSW, </a:t>
            </a:r>
            <a:r>
              <a:rPr lang="en-AU" sz="1000" dirty="0">
                <a:solidFill>
                  <a:prstClr val="black"/>
                </a:solidFill>
              </a:rPr>
              <a:t>2002 page </a:t>
            </a:r>
            <a:r>
              <a:rPr lang="en-AU" sz="1000" dirty="0">
                <a:solidFill>
                  <a:prstClr val="black"/>
                </a:solidFill>
              </a:rPr>
              <a:t>151</a:t>
            </a:r>
            <a:r>
              <a:rPr lang="en-AU" sz="1000" dirty="0">
                <a:solidFill>
                  <a:prstClr val="black"/>
                </a:solidFill>
              </a:rPr>
              <a:t>)</a:t>
            </a:r>
          </a:p>
          <a:p>
            <a:r>
              <a:rPr lang="en-AU" sz="11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a:p>
            <a:r>
              <a:rPr lang="en-AU" sz="1000" b="1" dirty="0">
                <a:solidFill>
                  <a:srgbClr val="231F20"/>
                </a:solidFill>
              </a:rPr>
              <a:t>source </a:t>
            </a:r>
            <a:r>
              <a:rPr lang="en-AU" sz="1000" b="1" dirty="0">
                <a:solidFill>
                  <a:srgbClr val="231F20"/>
                </a:solidFill>
              </a:rPr>
              <a:t>16</a:t>
            </a:r>
            <a:endParaRPr lang="en-AU" sz="1000" b="1" dirty="0">
              <a:solidFill>
                <a:srgbClr val="231F20"/>
              </a:solidFill>
            </a:endParaRPr>
          </a:p>
          <a:p>
            <a:r>
              <a:rPr lang="en-AU" sz="1000" dirty="0">
                <a:solidFill>
                  <a:srgbClr val="231F20"/>
                </a:solidFill>
              </a:rPr>
              <a:t>‘</a:t>
            </a:r>
            <a:r>
              <a:rPr lang="en-AU" sz="1000" i="1" dirty="0">
                <a:solidFill>
                  <a:srgbClr val="231F20"/>
                </a:solidFill>
              </a:rPr>
              <a:t>Kevin Wheatley knew he was going to die when he made </a:t>
            </a:r>
            <a:r>
              <a:rPr lang="en-AU" sz="1000" i="1" dirty="0">
                <a:solidFill>
                  <a:srgbClr val="231F20"/>
                </a:solidFill>
              </a:rPr>
              <a:t>the decision </a:t>
            </a:r>
            <a:r>
              <a:rPr lang="en-AU" sz="1000" i="1" dirty="0">
                <a:solidFill>
                  <a:srgbClr val="231F20"/>
                </a:solidFill>
              </a:rPr>
              <a:t>to stay with his [wounded] friend in the face of </a:t>
            </a:r>
            <a:r>
              <a:rPr lang="en-AU" sz="1000" i="1" dirty="0">
                <a:solidFill>
                  <a:srgbClr val="231F20"/>
                </a:solidFill>
              </a:rPr>
              <a:t>the enemy </a:t>
            </a:r>
            <a:r>
              <a:rPr lang="en-AU" sz="1000" i="1" dirty="0">
                <a:solidFill>
                  <a:srgbClr val="231F20"/>
                </a:solidFill>
              </a:rPr>
              <a:t>… </a:t>
            </a:r>
            <a:r>
              <a:rPr lang="en-AU" sz="1000" i="1" dirty="0">
                <a:solidFill>
                  <a:srgbClr val="231F20"/>
                </a:solidFill>
              </a:rPr>
              <a:t>’ Kevin </a:t>
            </a:r>
            <a:r>
              <a:rPr lang="en-AU" sz="1000" i="1" dirty="0">
                <a:solidFill>
                  <a:srgbClr val="231F20"/>
                </a:solidFill>
              </a:rPr>
              <a:t>Wheatley was killed leading Vietnamese [troops] </a:t>
            </a:r>
            <a:r>
              <a:rPr lang="en-AU" sz="1000" i="1" dirty="0">
                <a:solidFill>
                  <a:srgbClr val="231F20"/>
                </a:solidFill>
              </a:rPr>
              <a:t>… When </a:t>
            </a:r>
            <a:r>
              <a:rPr lang="en-AU" sz="1000" i="1" dirty="0">
                <a:solidFill>
                  <a:srgbClr val="231F20"/>
                </a:solidFill>
              </a:rPr>
              <a:t>the group was attacked by a company of </a:t>
            </a:r>
            <a:r>
              <a:rPr lang="en-AU" sz="1000" i="1" dirty="0">
                <a:solidFill>
                  <a:srgbClr val="231F20"/>
                </a:solidFill>
              </a:rPr>
              <a:t>Vietcong, Warrant </a:t>
            </a:r>
            <a:r>
              <a:rPr lang="en-AU" sz="1000" i="1" dirty="0">
                <a:solidFill>
                  <a:srgbClr val="231F20"/>
                </a:solidFill>
              </a:rPr>
              <a:t>Officer Wheatley’s fellow Australian officer, </a:t>
            </a:r>
            <a:r>
              <a:rPr lang="en-AU" sz="1000" i="1" dirty="0">
                <a:solidFill>
                  <a:srgbClr val="231F20"/>
                </a:solidFill>
              </a:rPr>
              <a:t>Warrant Officer </a:t>
            </a:r>
            <a:r>
              <a:rPr lang="en-AU" sz="1000" i="1" dirty="0">
                <a:solidFill>
                  <a:srgbClr val="231F20"/>
                </a:solidFill>
              </a:rPr>
              <a:t>Swanton, was shot in the chest. Under heavy </a:t>
            </a:r>
            <a:r>
              <a:rPr lang="en-AU" sz="1000" i="1" dirty="0">
                <a:solidFill>
                  <a:srgbClr val="231F20"/>
                </a:solidFill>
              </a:rPr>
              <a:t>machine gun </a:t>
            </a:r>
            <a:r>
              <a:rPr lang="en-AU" sz="1000" i="1" dirty="0">
                <a:solidFill>
                  <a:srgbClr val="231F20"/>
                </a:solidFill>
              </a:rPr>
              <a:t>and automatic rifle fire, Warrant Officer </a:t>
            </a:r>
            <a:r>
              <a:rPr lang="en-AU" sz="1000" i="1" dirty="0">
                <a:solidFill>
                  <a:srgbClr val="231F20"/>
                </a:solidFill>
              </a:rPr>
              <a:t>Wheatley managed </a:t>
            </a:r>
            <a:r>
              <a:rPr lang="en-AU" sz="1000" i="1" dirty="0">
                <a:solidFill>
                  <a:srgbClr val="231F20"/>
                </a:solidFill>
              </a:rPr>
              <a:t>to half-drag, half-carry Swanton from open </a:t>
            </a:r>
            <a:r>
              <a:rPr lang="en-AU" sz="1000" i="1" dirty="0">
                <a:solidFill>
                  <a:srgbClr val="231F20"/>
                </a:solidFill>
              </a:rPr>
              <a:t>rice paddies </a:t>
            </a:r>
            <a:r>
              <a:rPr lang="en-AU" sz="1000" i="1" dirty="0">
                <a:solidFill>
                  <a:srgbClr val="231F20"/>
                </a:solidFill>
              </a:rPr>
              <a:t>to woodland about 200 metres away.</a:t>
            </a:r>
          </a:p>
          <a:p>
            <a:r>
              <a:rPr lang="en-AU" sz="1000" i="1" dirty="0">
                <a:solidFill>
                  <a:srgbClr val="231F20"/>
                </a:solidFill>
              </a:rPr>
              <a:t>With the Vietcong only 10 metres away, he was urged to </a:t>
            </a:r>
            <a:r>
              <a:rPr lang="en-AU" sz="1000" i="1" dirty="0">
                <a:solidFill>
                  <a:srgbClr val="231F20"/>
                </a:solidFill>
              </a:rPr>
              <a:t>leave his </a:t>
            </a:r>
            <a:r>
              <a:rPr lang="en-AU" sz="1000" i="1" dirty="0">
                <a:solidFill>
                  <a:srgbClr val="231F20"/>
                </a:solidFill>
              </a:rPr>
              <a:t>dying comrade and flee. He refused and was last </a:t>
            </a:r>
            <a:r>
              <a:rPr lang="en-AU" sz="1000" i="1" dirty="0">
                <a:solidFill>
                  <a:srgbClr val="231F20"/>
                </a:solidFill>
              </a:rPr>
              <a:t>seen pulling </a:t>
            </a:r>
            <a:r>
              <a:rPr lang="en-AU" sz="1000" i="1" dirty="0">
                <a:solidFill>
                  <a:srgbClr val="231F20"/>
                </a:solidFill>
              </a:rPr>
              <a:t>the pins from two grenades and calmly awaiting </a:t>
            </a:r>
            <a:r>
              <a:rPr lang="en-AU" sz="1000" i="1" dirty="0">
                <a:solidFill>
                  <a:srgbClr val="231F20"/>
                </a:solidFill>
              </a:rPr>
              <a:t>the enemy</a:t>
            </a:r>
            <a:r>
              <a:rPr lang="en-AU" sz="1000" i="1" dirty="0">
                <a:solidFill>
                  <a:srgbClr val="231F20"/>
                </a:solidFill>
              </a:rPr>
              <a:t>. Two grenade explosions were heard, followed </a:t>
            </a:r>
            <a:r>
              <a:rPr lang="en-AU" sz="1000" i="1" dirty="0">
                <a:solidFill>
                  <a:srgbClr val="231F20"/>
                </a:solidFill>
              </a:rPr>
              <a:t>by several </a:t>
            </a:r>
            <a:r>
              <a:rPr lang="en-AU" sz="1000" i="1" dirty="0">
                <a:solidFill>
                  <a:srgbClr val="231F20"/>
                </a:solidFill>
              </a:rPr>
              <a:t>bursts of fire. The two bodies were found at first </a:t>
            </a:r>
            <a:r>
              <a:rPr lang="en-AU" sz="1000" i="1" dirty="0">
                <a:solidFill>
                  <a:srgbClr val="231F20"/>
                </a:solidFill>
              </a:rPr>
              <a:t>light next </a:t>
            </a:r>
            <a:r>
              <a:rPr lang="en-AU" sz="1000" i="1" dirty="0">
                <a:solidFill>
                  <a:srgbClr val="231F20"/>
                </a:solidFill>
              </a:rPr>
              <a:t>morning lying together. Both men had died of </a:t>
            </a:r>
            <a:r>
              <a:rPr lang="en-AU" sz="1000" i="1" dirty="0">
                <a:solidFill>
                  <a:srgbClr val="231F20"/>
                </a:solidFill>
              </a:rPr>
              <a:t>gunshot wounds</a:t>
            </a:r>
            <a:r>
              <a:rPr lang="en-AU" sz="1000" i="1" dirty="0">
                <a:solidFill>
                  <a:srgbClr val="231F20"/>
                </a:solidFill>
              </a:rPr>
              <a:t>.</a:t>
            </a:r>
          </a:p>
          <a:p>
            <a:r>
              <a:rPr lang="en-AU" sz="1000" dirty="0">
                <a:solidFill>
                  <a:srgbClr val="231F20"/>
                </a:solidFill>
              </a:rPr>
              <a:t>(Based on an article in The Sunday Age 15 August 1993 by </a:t>
            </a:r>
            <a:r>
              <a:rPr lang="en-AU" sz="1000" dirty="0">
                <a:solidFill>
                  <a:srgbClr val="231F20"/>
                </a:solidFill>
              </a:rPr>
              <a:t>Gary </a:t>
            </a:r>
            <a:r>
              <a:rPr lang="en-AU" sz="1000" dirty="0" err="1">
                <a:solidFill>
                  <a:srgbClr val="231F20"/>
                </a:solidFill>
              </a:rPr>
              <a:t>Tippett</a:t>
            </a:r>
            <a:r>
              <a:rPr lang="en-AU" sz="1000" dirty="0">
                <a:solidFill>
                  <a:srgbClr val="231F20"/>
                </a:solidFill>
              </a:rPr>
              <a:t> </a:t>
            </a:r>
            <a:r>
              <a:rPr lang="en-AU" sz="1000" dirty="0">
                <a:solidFill>
                  <a:srgbClr val="231F20"/>
                </a:solidFill>
              </a:rPr>
              <a:t>and The Age 13 July 1993 by John </a:t>
            </a:r>
            <a:r>
              <a:rPr lang="en-AU" sz="1000" dirty="0" err="1">
                <a:solidFill>
                  <a:srgbClr val="231F20"/>
                </a:solidFill>
              </a:rPr>
              <a:t>Lahey</a:t>
            </a:r>
            <a:endParaRPr lang="en-AU" sz="1000" dirty="0">
              <a:solidFill>
                <a:srgbClr val="231F20"/>
              </a:solidFill>
            </a:endParaRPr>
          </a:p>
          <a:p>
            <a:r>
              <a:rPr lang="en-AU" sz="11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AU" sz="1000" b="1" dirty="0">
                <a:solidFill>
                  <a:prstClr val="black"/>
                </a:solidFill>
              </a:rPr>
              <a:t>source </a:t>
            </a:r>
            <a:r>
              <a:rPr lang="en-AU" sz="1000" b="1" dirty="0">
                <a:solidFill>
                  <a:prstClr val="black"/>
                </a:solidFill>
              </a:rPr>
              <a:t>17</a:t>
            </a:r>
            <a:endParaRPr lang="en-AU" sz="1000" b="1" dirty="0">
              <a:solidFill>
                <a:prstClr val="black"/>
              </a:solidFill>
            </a:endParaRPr>
          </a:p>
          <a:p>
            <a:r>
              <a:rPr lang="en-AU" sz="1000" i="1" dirty="0">
                <a:solidFill>
                  <a:prstClr val="black"/>
                </a:solidFill>
              </a:rPr>
              <a:t>Each company [at Nui </a:t>
            </a:r>
            <a:r>
              <a:rPr lang="en-AU" sz="1000" i="1" dirty="0" err="1">
                <a:solidFill>
                  <a:prstClr val="black"/>
                </a:solidFill>
              </a:rPr>
              <a:t>Dat</a:t>
            </a:r>
            <a:r>
              <a:rPr lang="en-AU" sz="1000" i="1" dirty="0">
                <a:solidFill>
                  <a:prstClr val="black"/>
                </a:solidFill>
              </a:rPr>
              <a:t>] had its own ‘boozer’ and in true </a:t>
            </a:r>
            <a:r>
              <a:rPr lang="en-AU" sz="1000" i="1" dirty="0">
                <a:solidFill>
                  <a:prstClr val="black"/>
                </a:solidFill>
              </a:rPr>
              <a:t>Aussie Digger-style </a:t>
            </a:r>
            <a:r>
              <a:rPr lang="en-AU" sz="1000" i="1" dirty="0">
                <a:solidFill>
                  <a:prstClr val="black"/>
                </a:solidFill>
              </a:rPr>
              <a:t>we always made sure we had enough time for a </a:t>
            </a:r>
            <a:r>
              <a:rPr lang="en-AU" sz="1000" i="1" dirty="0">
                <a:solidFill>
                  <a:prstClr val="black"/>
                </a:solidFill>
              </a:rPr>
              <a:t>few beers </a:t>
            </a:r>
            <a:r>
              <a:rPr lang="en-AU" sz="1000" i="1" dirty="0">
                <a:solidFill>
                  <a:prstClr val="black"/>
                </a:solidFill>
              </a:rPr>
              <a:t>… There was an outdoor movie theatre set up … </a:t>
            </a:r>
            <a:r>
              <a:rPr lang="en-AU" sz="1000" i="1" dirty="0">
                <a:solidFill>
                  <a:prstClr val="black"/>
                </a:solidFill>
              </a:rPr>
              <a:t>Personalities like </a:t>
            </a:r>
            <a:r>
              <a:rPr lang="en-AU" sz="1000" i="1" dirty="0" err="1">
                <a:solidFill>
                  <a:prstClr val="black"/>
                </a:solidFill>
              </a:rPr>
              <a:t>Lorrae</a:t>
            </a:r>
            <a:r>
              <a:rPr lang="en-AU" sz="1000" i="1" dirty="0">
                <a:solidFill>
                  <a:prstClr val="black"/>
                </a:solidFill>
              </a:rPr>
              <a:t> Desmond, Patti McGrath, Col </a:t>
            </a:r>
            <a:r>
              <a:rPr lang="en-AU" sz="1000" i="1" dirty="0" err="1">
                <a:solidFill>
                  <a:prstClr val="black"/>
                </a:solidFill>
              </a:rPr>
              <a:t>Joye</a:t>
            </a:r>
            <a:r>
              <a:rPr lang="en-AU" sz="1000" i="1" dirty="0">
                <a:solidFill>
                  <a:prstClr val="black"/>
                </a:solidFill>
              </a:rPr>
              <a:t> and many </a:t>
            </a:r>
            <a:r>
              <a:rPr lang="en-AU" sz="1000" i="1" dirty="0">
                <a:solidFill>
                  <a:prstClr val="black"/>
                </a:solidFill>
              </a:rPr>
              <a:t>others visited </a:t>
            </a:r>
            <a:r>
              <a:rPr lang="en-AU" sz="1000" i="1" dirty="0">
                <a:solidFill>
                  <a:prstClr val="black"/>
                </a:solidFill>
              </a:rPr>
              <a:t>Nui </a:t>
            </a:r>
            <a:r>
              <a:rPr lang="en-AU" sz="1000" i="1" dirty="0" err="1">
                <a:solidFill>
                  <a:prstClr val="black"/>
                </a:solidFill>
              </a:rPr>
              <a:t>Dat</a:t>
            </a:r>
            <a:r>
              <a:rPr lang="en-AU" sz="1000" i="1" dirty="0">
                <a:solidFill>
                  <a:prstClr val="black"/>
                </a:solidFill>
              </a:rPr>
              <a:t> to entertain the troops.</a:t>
            </a:r>
          </a:p>
          <a:p>
            <a:r>
              <a:rPr lang="en-AU" sz="1000" dirty="0">
                <a:solidFill>
                  <a:prstClr val="black"/>
                </a:solidFill>
              </a:rPr>
              <a:t>(Arthur Francis in </a:t>
            </a:r>
            <a:r>
              <a:rPr lang="en-AU" sz="1000" dirty="0" err="1">
                <a:solidFill>
                  <a:prstClr val="black"/>
                </a:solidFill>
              </a:rPr>
              <a:t>Maree</a:t>
            </a:r>
            <a:r>
              <a:rPr lang="en-AU" sz="1000" dirty="0">
                <a:solidFill>
                  <a:prstClr val="black"/>
                </a:solidFill>
              </a:rPr>
              <a:t> Rowe (compiler), Vietnam Veterans. Sons of </a:t>
            </a:r>
            <a:r>
              <a:rPr lang="en-AU" sz="1000" dirty="0">
                <a:solidFill>
                  <a:prstClr val="black"/>
                </a:solidFill>
              </a:rPr>
              <a:t>the Hunter, </a:t>
            </a:r>
            <a:r>
              <a:rPr lang="en-AU" sz="1000" dirty="0">
                <a:solidFill>
                  <a:prstClr val="black"/>
                </a:solidFill>
              </a:rPr>
              <a:t>Loftus NSW, 2002 page 11</a:t>
            </a:r>
            <a:r>
              <a:rPr lang="en-AU" sz="1000" dirty="0">
                <a:solidFill>
                  <a:prstClr val="black"/>
                </a:solidFill>
              </a:rPr>
              <a:t>)</a:t>
            </a:r>
          </a:p>
          <a:p>
            <a:r>
              <a:rPr lang="en-AU" sz="11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a:p>
            <a:r>
              <a:rPr lang="en-AU" sz="1000" b="1" dirty="0">
                <a:solidFill>
                  <a:prstClr val="black"/>
                </a:solidFill>
              </a:rPr>
              <a:t>source </a:t>
            </a:r>
            <a:r>
              <a:rPr lang="en-AU" sz="1000" b="1" dirty="0">
                <a:solidFill>
                  <a:prstClr val="black"/>
                </a:solidFill>
              </a:rPr>
              <a:t>18</a:t>
            </a:r>
            <a:endParaRPr lang="en-AU" sz="1000" b="1" dirty="0">
              <a:solidFill>
                <a:prstClr val="black"/>
              </a:solidFill>
            </a:endParaRPr>
          </a:p>
          <a:p>
            <a:r>
              <a:rPr lang="en-AU" sz="1000" i="1" dirty="0">
                <a:solidFill>
                  <a:prstClr val="black"/>
                </a:solidFill>
              </a:rPr>
              <a:t>To me, Vietnam is remembered </a:t>
            </a:r>
            <a:r>
              <a:rPr lang="en-AU" sz="1000" i="1" dirty="0">
                <a:solidFill>
                  <a:prstClr val="black"/>
                </a:solidFill>
              </a:rPr>
              <a:t>as the </a:t>
            </a:r>
            <a:r>
              <a:rPr lang="en-AU" sz="1000" i="1" dirty="0">
                <a:solidFill>
                  <a:prstClr val="black"/>
                </a:solidFill>
              </a:rPr>
              <a:t>sand of </a:t>
            </a:r>
            <a:r>
              <a:rPr lang="en-AU" sz="1000" i="1" dirty="0" err="1">
                <a:solidFill>
                  <a:prstClr val="black"/>
                </a:solidFill>
              </a:rPr>
              <a:t>Vung</a:t>
            </a:r>
            <a:r>
              <a:rPr lang="en-AU" sz="1000" i="1" dirty="0">
                <a:solidFill>
                  <a:prstClr val="black"/>
                </a:solidFill>
              </a:rPr>
              <a:t> Tau that got </a:t>
            </a:r>
            <a:r>
              <a:rPr lang="en-AU" sz="1000" i="1" dirty="0">
                <a:solidFill>
                  <a:prstClr val="black"/>
                </a:solidFill>
              </a:rPr>
              <a:t>into clothing</a:t>
            </a:r>
            <a:r>
              <a:rPr lang="en-AU" sz="1000" i="1" dirty="0">
                <a:solidFill>
                  <a:prstClr val="black"/>
                </a:solidFill>
              </a:rPr>
              <a:t>, food, hair, skin and </a:t>
            </a:r>
            <a:r>
              <a:rPr lang="en-AU" sz="1000" i="1" dirty="0">
                <a:solidFill>
                  <a:prstClr val="black"/>
                </a:solidFill>
              </a:rPr>
              <a:t>just about </a:t>
            </a:r>
            <a:r>
              <a:rPr lang="en-AU" sz="1000" i="1" dirty="0">
                <a:solidFill>
                  <a:prstClr val="black"/>
                </a:solidFill>
              </a:rPr>
              <a:t>everything. Nui </a:t>
            </a:r>
            <a:r>
              <a:rPr lang="en-AU" sz="1000" i="1" dirty="0" err="1">
                <a:solidFill>
                  <a:prstClr val="black"/>
                </a:solidFill>
              </a:rPr>
              <a:t>Dat</a:t>
            </a:r>
            <a:r>
              <a:rPr lang="en-AU" sz="1000" i="1" dirty="0">
                <a:solidFill>
                  <a:prstClr val="black"/>
                </a:solidFill>
              </a:rPr>
              <a:t> was </a:t>
            </a:r>
            <a:r>
              <a:rPr lang="en-AU" sz="1000" i="1" dirty="0">
                <a:solidFill>
                  <a:prstClr val="black"/>
                </a:solidFill>
              </a:rPr>
              <a:t>red mud </a:t>
            </a:r>
            <a:r>
              <a:rPr lang="en-AU" sz="1000" i="1" dirty="0">
                <a:solidFill>
                  <a:prstClr val="black"/>
                </a:solidFill>
              </a:rPr>
              <a:t>and more red mud! </a:t>
            </a:r>
            <a:r>
              <a:rPr lang="en-AU" sz="1000" i="1" dirty="0">
                <a:solidFill>
                  <a:prstClr val="black"/>
                </a:solidFill>
              </a:rPr>
              <a:t>The memory </a:t>
            </a:r>
            <a:r>
              <a:rPr lang="en-AU" sz="1000" i="1" dirty="0">
                <a:solidFill>
                  <a:prstClr val="black"/>
                </a:solidFill>
              </a:rPr>
              <a:t>that comes up is the </a:t>
            </a:r>
            <a:r>
              <a:rPr lang="en-AU" sz="1000" i="1" dirty="0">
                <a:solidFill>
                  <a:prstClr val="black"/>
                </a:solidFill>
              </a:rPr>
              <a:t>great futility </a:t>
            </a:r>
            <a:r>
              <a:rPr lang="en-AU" sz="1000" i="1" dirty="0">
                <a:solidFill>
                  <a:prstClr val="black"/>
                </a:solidFill>
              </a:rPr>
              <a:t>and helplessness of sitting </a:t>
            </a:r>
            <a:r>
              <a:rPr lang="en-AU" sz="1000" i="1" dirty="0">
                <a:solidFill>
                  <a:prstClr val="black"/>
                </a:solidFill>
              </a:rPr>
              <a:t>in a </a:t>
            </a:r>
            <a:r>
              <a:rPr lang="en-AU" sz="1000" i="1" dirty="0">
                <a:solidFill>
                  <a:prstClr val="black"/>
                </a:solidFill>
              </a:rPr>
              <a:t>muddy trench in the middle of </a:t>
            </a:r>
            <a:r>
              <a:rPr lang="en-AU" sz="1000" i="1" dirty="0">
                <a:solidFill>
                  <a:prstClr val="black"/>
                </a:solidFill>
              </a:rPr>
              <a:t>a rubber </a:t>
            </a:r>
            <a:r>
              <a:rPr lang="en-AU" sz="1000" i="1" dirty="0">
                <a:solidFill>
                  <a:prstClr val="black"/>
                </a:solidFill>
              </a:rPr>
              <a:t>plantation, hearing </a:t>
            </a:r>
            <a:r>
              <a:rPr lang="en-AU" sz="1000" i="1" dirty="0">
                <a:solidFill>
                  <a:prstClr val="black"/>
                </a:solidFill>
              </a:rPr>
              <a:t>the [enemy</a:t>
            </a:r>
            <a:r>
              <a:rPr lang="en-AU" sz="1000" i="1" dirty="0">
                <a:solidFill>
                  <a:prstClr val="black"/>
                </a:solidFill>
              </a:rPr>
              <a:t>] mortars being fired </a:t>
            </a:r>
            <a:r>
              <a:rPr lang="en-AU" sz="1000" i="1" dirty="0">
                <a:solidFill>
                  <a:prstClr val="black"/>
                </a:solidFill>
              </a:rPr>
              <a:t>from about </a:t>
            </a:r>
            <a:r>
              <a:rPr lang="en-AU" sz="1000" i="1" dirty="0">
                <a:solidFill>
                  <a:prstClr val="black"/>
                </a:solidFill>
              </a:rPr>
              <a:t>three thousand metres </a:t>
            </a:r>
            <a:r>
              <a:rPr lang="en-AU" sz="1000" i="1" dirty="0">
                <a:solidFill>
                  <a:prstClr val="black"/>
                </a:solidFill>
              </a:rPr>
              <a:t>away. Then </a:t>
            </a:r>
            <a:r>
              <a:rPr lang="en-AU" sz="1000" i="1" dirty="0">
                <a:solidFill>
                  <a:prstClr val="black"/>
                </a:solidFill>
              </a:rPr>
              <a:t>we counted the shells in </a:t>
            </a:r>
            <a:r>
              <a:rPr lang="en-AU" sz="1000" i="1" dirty="0">
                <a:solidFill>
                  <a:prstClr val="black"/>
                </a:solidFill>
              </a:rPr>
              <a:t>the air</a:t>
            </a:r>
            <a:r>
              <a:rPr lang="en-AU" sz="1000" i="1" dirty="0">
                <a:solidFill>
                  <a:prstClr val="black"/>
                </a:solidFill>
              </a:rPr>
              <a:t>, waiting for them to arrive </a:t>
            </a:r>
            <a:r>
              <a:rPr lang="en-AU" sz="1000" i="1" dirty="0">
                <a:solidFill>
                  <a:prstClr val="black"/>
                </a:solidFill>
              </a:rPr>
              <a:t>and go </a:t>
            </a:r>
            <a:r>
              <a:rPr lang="en-AU" sz="1000" i="1" dirty="0">
                <a:solidFill>
                  <a:prstClr val="black"/>
                </a:solidFill>
              </a:rPr>
              <a:t>off, knowing that there </a:t>
            </a:r>
            <a:r>
              <a:rPr lang="en-AU" sz="1000" i="1" dirty="0">
                <a:solidFill>
                  <a:prstClr val="black"/>
                </a:solidFill>
              </a:rPr>
              <a:t>was nothing </a:t>
            </a:r>
            <a:r>
              <a:rPr lang="en-AU" sz="1000" i="1" dirty="0">
                <a:solidFill>
                  <a:prstClr val="black"/>
                </a:solidFill>
              </a:rPr>
              <a:t>we could do about it. Such</a:t>
            </a:r>
          </a:p>
          <a:p>
            <a:r>
              <a:rPr lang="en-AU" sz="1000" i="1" dirty="0">
                <a:solidFill>
                  <a:prstClr val="black"/>
                </a:solidFill>
              </a:rPr>
              <a:t>is war!</a:t>
            </a:r>
          </a:p>
          <a:p>
            <a:r>
              <a:rPr lang="en-AU" sz="1000" dirty="0">
                <a:solidFill>
                  <a:prstClr val="black"/>
                </a:solidFill>
              </a:rPr>
              <a:t>(</a:t>
            </a:r>
            <a:r>
              <a:rPr lang="en-AU" sz="1000" dirty="0" err="1">
                <a:solidFill>
                  <a:prstClr val="black"/>
                </a:solidFill>
              </a:rPr>
              <a:t>Maree</a:t>
            </a:r>
            <a:r>
              <a:rPr lang="en-AU" sz="1000" dirty="0">
                <a:solidFill>
                  <a:prstClr val="black"/>
                </a:solidFill>
              </a:rPr>
              <a:t> Rowe (compiler</a:t>
            </a:r>
            <a:r>
              <a:rPr lang="en-AU" sz="1000" dirty="0">
                <a:solidFill>
                  <a:prstClr val="black"/>
                </a:solidFill>
              </a:rPr>
              <a:t>), Vietnam </a:t>
            </a:r>
            <a:r>
              <a:rPr lang="en-AU" sz="1000" dirty="0">
                <a:solidFill>
                  <a:prstClr val="black"/>
                </a:solidFill>
              </a:rPr>
              <a:t>Veterans. Sons of </a:t>
            </a:r>
            <a:r>
              <a:rPr lang="en-AU" sz="1000" dirty="0">
                <a:solidFill>
                  <a:prstClr val="black"/>
                </a:solidFill>
              </a:rPr>
              <a:t>the Hunter</a:t>
            </a:r>
            <a:r>
              <a:rPr lang="en-AU" sz="1000" dirty="0">
                <a:solidFill>
                  <a:prstClr val="black"/>
                </a:solidFill>
              </a:rPr>
              <a:t>, </a:t>
            </a:r>
            <a:r>
              <a:rPr lang="en-AU" sz="1000" dirty="0">
                <a:solidFill>
                  <a:prstClr val="black"/>
                </a:solidFill>
              </a:rPr>
              <a:t>Loftus NSW</a:t>
            </a:r>
            <a:r>
              <a:rPr lang="en-AU" sz="1000" dirty="0">
                <a:solidFill>
                  <a:prstClr val="black"/>
                </a:solidFill>
              </a:rPr>
              <a:t>, 2002 page 44</a:t>
            </a:r>
            <a:r>
              <a:rPr lang="en-AU" sz="1000" dirty="0">
                <a:solidFill>
                  <a:prstClr val="black"/>
                </a:solidFill>
              </a:rPr>
              <a:t>)</a:t>
            </a:r>
          </a:p>
          <a:p>
            <a:r>
              <a:rPr lang="en-AU" sz="1100" dirty="0">
                <a:solidFill>
                  <a:srgbClr val="231F2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AU" sz="1000" dirty="0">
              <a:solidFill>
                <a:prstClr val="black"/>
              </a:solidFill>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652643" y="4690200"/>
            <a:ext cx="2793805" cy="154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4970537" y="1290414"/>
            <a:ext cx="4063933" cy="1446550"/>
          </a:xfrm>
          <a:prstGeom prst="rect">
            <a:avLst/>
          </a:prstGeom>
          <a:noFill/>
        </p:spPr>
        <p:txBody>
          <a:bodyPr wrap="none" rtlCol="0">
            <a:spAutoFit/>
          </a:bodyPr>
          <a:lstStyle/>
          <a:p>
            <a:r>
              <a:rPr lang="en-AU" sz="1100" dirty="0">
                <a:solidFill>
                  <a:prstClr val="black"/>
                </a:solidFill>
              </a:rPr>
              <a:t>Source 19   Loading bombs</a:t>
            </a:r>
            <a:endParaRPr lang="en-AU" sz="1100" dirty="0">
              <a:solidFill>
                <a:prstClr val="black"/>
              </a:solidFill>
            </a:endParaRP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endParaRPr lang="en-AU" sz="1100" dirty="0">
              <a:solidFill>
                <a:prstClr val="black"/>
              </a:solidFill>
            </a:endParaRP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371768" y="525654"/>
            <a:ext cx="2751873" cy="185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16200000">
            <a:off x="6271201" y="3732181"/>
            <a:ext cx="4953000" cy="1277273"/>
          </a:xfrm>
          <a:prstGeom prst="rect">
            <a:avLst/>
          </a:prstGeom>
        </p:spPr>
        <p:txBody>
          <a:bodyPr>
            <a:spAutoFit/>
          </a:bodyPr>
          <a:lstStyle/>
          <a:p>
            <a:r>
              <a:rPr lang="en-AU" sz="1100" dirty="0">
                <a:solidFill>
                  <a:prstClr val="black"/>
                </a:solidFill>
              </a:rPr>
              <a:t>Source 20   Infantry with tanks in </a:t>
            </a:r>
            <a:r>
              <a:rPr lang="en-AU" sz="1100" dirty="0">
                <a:solidFill>
                  <a:prstClr val="black"/>
                </a:solidFill>
              </a:rPr>
              <a:t>support</a:t>
            </a:r>
          </a:p>
          <a:p>
            <a:r>
              <a:rPr lang="en-AU" sz="1100" dirty="0">
                <a:solidFill>
                  <a:prstClr val="black"/>
                </a:solidFill>
              </a:rPr>
              <a:t>_______________________________________________________</a:t>
            </a:r>
            <a:endParaRPr lang="en-AU" sz="1100" dirty="0">
              <a:solidFill>
                <a:prstClr val="black"/>
              </a:solidFill>
            </a:endParaRP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a:p>
            <a:r>
              <a:rPr lang="en-AU" sz="1100" dirty="0">
                <a:solidFill>
                  <a:prstClr val="black"/>
                </a:solidFill>
              </a:rPr>
              <a:t>_______________________________________________________</a:t>
            </a:r>
          </a:p>
        </p:txBody>
      </p:sp>
    </p:spTree>
    <p:extLst>
      <p:ext uri="{BB962C8B-B14F-4D97-AF65-F5344CB8AC3E}">
        <p14:creationId xmlns:p14="http://schemas.microsoft.com/office/powerpoint/2010/main" val="139697339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8730</Words>
  <Application>Microsoft Office PowerPoint</Application>
  <PresentationFormat>A4 Paper (210x297 mm)</PresentationFormat>
  <Paragraphs>536</Paragraphs>
  <Slides>15</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0" baseType="lpstr">
      <vt:lpstr>Office Theme</vt:lpstr>
      <vt:lpstr>1_Median</vt:lpstr>
      <vt:lpstr>1_Office Theme</vt:lpstr>
      <vt:lpstr>2_Median</vt:lpstr>
      <vt:lpstr>Packager Shell Object</vt:lpstr>
      <vt:lpstr>Year 10 History The Vietnam War Starter Sheets Readings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History The Vietnam War Starter Sheets Readings</dc:title>
  <dc:creator>Howard, Anna</dc:creator>
  <cp:lastModifiedBy>Howard, Anna</cp:lastModifiedBy>
  <cp:revision>2</cp:revision>
  <dcterms:created xsi:type="dcterms:W3CDTF">2016-02-04T02:01:17Z</dcterms:created>
  <dcterms:modified xsi:type="dcterms:W3CDTF">2016-02-04T02:04:55Z</dcterms:modified>
</cp:coreProperties>
</file>