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type="screen4x3"/>
  <p:notesSz cx="6797675" cy="9928225"/>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1488C8B-27B6-45BE-8BE5-5182629BD174}" type="datetimeFigureOut">
              <a:rPr lang="en-AU" smtClean="0"/>
              <a:t>5/05/2015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196357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88C8B-27B6-45BE-8BE5-5182629BD174}" type="datetimeFigureOut">
              <a:rPr lang="en-AU" smtClean="0"/>
              <a:t>5/05/2015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378071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88C8B-27B6-45BE-8BE5-5182629BD174}" type="datetimeFigureOut">
              <a:rPr lang="en-AU" smtClean="0"/>
              <a:t>5/05/2015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3902484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1A7157-96AA-4D9B-8529-100AF5B37E83}" type="datetimeFigureOut">
              <a:rPr lang="en-AU" smtClean="0">
                <a:solidFill>
                  <a:srgbClr val="DBF5F9">
                    <a:shade val="90000"/>
                  </a:srgbClr>
                </a:solidFill>
              </a:rPr>
              <a:pPr/>
              <a:t>5/05/2015</a:t>
            </a:fld>
            <a:endParaRPr lang="en-AU">
              <a:solidFill>
                <a:srgbClr val="DBF5F9">
                  <a:shade val="90000"/>
                </a:srgbClr>
              </a:solidFill>
            </a:endParaRPr>
          </a:p>
        </p:txBody>
      </p:sp>
      <p:sp>
        <p:nvSpPr>
          <p:cNvPr id="19" name="Footer Placeholder 18"/>
          <p:cNvSpPr>
            <a:spLocks noGrp="1"/>
          </p:cNvSpPr>
          <p:nvPr>
            <p:ph type="ftr" sz="quarter" idx="11"/>
          </p:nvPr>
        </p:nvSpPr>
        <p:spPr/>
        <p:txBody>
          <a:bodyPr/>
          <a:lstStyle/>
          <a:p>
            <a:endParaRPr lang="en-AU">
              <a:solidFill>
                <a:srgbClr val="DBF5F9">
                  <a:shade val="90000"/>
                </a:srgbClr>
              </a:solidFill>
            </a:endParaRPr>
          </a:p>
        </p:txBody>
      </p:sp>
      <p:sp>
        <p:nvSpPr>
          <p:cNvPr id="27" name="Slide Number Placeholder 26"/>
          <p:cNvSpPr>
            <a:spLocks noGrp="1"/>
          </p:cNvSpPr>
          <p:nvPr>
            <p:ph type="sldNum" sz="quarter" idx="12"/>
          </p:nvPr>
        </p:nvSpPr>
        <p:spPr/>
        <p:txBody>
          <a:bodyPr/>
          <a:lstStyle/>
          <a:p>
            <a:fld id="{8A47208D-CD08-450F-A6A1-9903C72F8DB0}"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338283904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1731884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1A7157-96AA-4D9B-8529-100AF5B37E83}" type="datetimeFigureOut">
              <a:rPr lang="en-AU" smtClean="0">
                <a:solidFill>
                  <a:srgbClr val="DBF5F9">
                    <a:shade val="90000"/>
                  </a:srgbClr>
                </a:solidFill>
              </a:rPr>
              <a:pPr/>
              <a:t>5/05/2015</a:t>
            </a:fld>
            <a:endParaRPr lang="en-AU">
              <a:solidFill>
                <a:srgbClr val="DBF5F9">
                  <a:shade val="90000"/>
                </a:srgbClr>
              </a:solidFill>
            </a:endParaRPr>
          </a:p>
        </p:txBody>
      </p:sp>
      <p:sp>
        <p:nvSpPr>
          <p:cNvPr id="5" name="Footer Placeholder 4"/>
          <p:cNvSpPr>
            <a:spLocks noGrp="1"/>
          </p:cNvSpPr>
          <p:nvPr>
            <p:ph type="ftr" sz="quarter" idx="11"/>
          </p:nvPr>
        </p:nvSpPr>
        <p:spPr/>
        <p:txBody>
          <a:bodyPr/>
          <a:lstStyle/>
          <a:p>
            <a:endParaRPr lang="en-AU">
              <a:solidFill>
                <a:srgbClr val="DBF5F9">
                  <a:shade val="90000"/>
                </a:srgbClr>
              </a:solidFill>
            </a:endParaRPr>
          </a:p>
        </p:txBody>
      </p:sp>
      <p:sp>
        <p:nvSpPr>
          <p:cNvPr id="6" name="Slide Number Placeholder 5"/>
          <p:cNvSpPr>
            <a:spLocks noGrp="1"/>
          </p:cNvSpPr>
          <p:nvPr>
            <p:ph type="sldNum" sz="quarter" idx="12"/>
          </p:nvPr>
        </p:nvSpPr>
        <p:spPr/>
        <p:txBody>
          <a:bodyPr/>
          <a:lstStyle/>
          <a:p>
            <a:fld id="{8A47208D-CD08-450F-A6A1-9903C72F8DB0}"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195811590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0198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8" name="Footer Placeholder 7"/>
          <p:cNvSpPr>
            <a:spLocks noGrp="1"/>
          </p:cNvSpPr>
          <p:nvPr>
            <p:ph type="ftr" sz="quarter" idx="11"/>
          </p:nvPr>
        </p:nvSpPr>
        <p:spPr/>
        <p:txBody>
          <a:bodyPr/>
          <a:lstStyle/>
          <a:p>
            <a:endParaRPr lang="en-AU">
              <a:solidFill>
                <a:srgbClr val="04617B">
                  <a:shade val="90000"/>
                </a:srgbClr>
              </a:solidFill>
            </a:endParaRPr>
          </a:p>
        </p:txBody>
      </p:sp>
      <p:sp>
        <p:nvSpPr>
          <p:cNvPr id="9" name="Slide Number Placeholder 8"/>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704684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4" name="Footer Placeholder 3"/>
          <p:cNvSpPr>
            <a:spLocks noGrp="1"/>
          </p:cNvSpPr>
          <p:nvPr>
            <p:ph type="ftr" sz="quarter" idx="11"/>
          </p:nvPr>
        </p:nvSpPr>
        <p:spPr/>
        <p:txBody>
          <a:bodyPr/>
          <a:lstStyle/>
          <a:p>
            <a:endParaRPr lang="en-AU">
              <a:solidFill>
                <a:srgbClr val="04617B">
                  <a:shade val="90000"/>
                </a:srgbClr>
              </a:solidFill>
            </a:endParaRPr>
          </a:p>
        </p:txBody>
      </p:sp>
      <p:sp>
        <p:nvSpPr>
          <p:cNvPr id="5" name="Slide Number Placeholder 4"/>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135684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3" name="Footer Placeholder 2"/>
          <p:cNvSpPr>
            <a:spLocks noGrp="1"/>
          </p:cNvSpPr>
          <p:nvPr>
            <p:ph type="ftr" sz="quarter" idx="11"/>
          </p:nvPr>
        </p:nvSpPr>
        <p:spPr/>
        <p:txBody>
          <a:bodyPr/>
          <a:lstStyle/>
          <a:p>
            <a:endParaRPr lang="en-AU">
              <a:solidFill>
                <a:srgbClr val="04617B">
                  <a:shade val="90000"/>
                </a:srgbClr>
              </a:solidFill>
            </a:endParaRPr>
          </a:p>
        </p:txBody>
      </p:sp>
      <p:sp>
        <p:nvSpPr>
          <p:cNvPr id="4" name="Slide Number Placeholder 3"/>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895294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75319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1488C8B-27B6-45BE-8BE5-5182629BD174}" type="datetimeFigureOut">
              <a:rPr lang="en-AU" smtClean="0"/>
              <a:t>5/05/2015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234395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057980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591285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922905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4317078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7485716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36087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8842711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9971154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9045634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73614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88C8B-27B6-45BE-8BE5-5182629BD174}" type="datetimeFigureOut">
              <a:rPr lang="en-AU" smtClean="0"/>
              <a:t>5/05/2015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30716877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959660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506789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1449791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761873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3400784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4563189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935922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0627832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5449951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0655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1488C8B-27B6-45BE-8BE5-5182629BD174}" type="datetimeFigureOut">
              <a:rPr lang="en-AU" smtClean="0"/>
              <a:t>5/05/2015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5671216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1151446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5039287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6146486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66317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6504879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886779-3698-401B-939F-579BE18870B0}" type="datetimeFigureOut">
              <a:rPr lang="en-AU" smtClean="0">
                <a:solidFill>
                  <a:srgbClr val="DBF5F9">
                    <a:shade val="90000"/>
                  </a:srgbClr>
                </a:solidFill>
              </a:rPr>
              <a:pPr/>
              <a:t>5/05/2015</a:t>
            </a:fld>
            <a:endParaRPr lang="en-AU">
              <a:solidFill>
                <a:srgbClr val="DBF5F9">
                  <a:shade val="90000"/>
                </a:srgbClr>
              </a:solidFill>
            </a:endParaRPr>
          </a:p>
        </p:txBody>
      </p:sp>
      <p:sp>
        <p:nvSpPr>
          <p:cNvPr id="19" name="Footer Placeholder 18"/>
          <p:cNvSpPr>
            <a:spLocks noGrp="1"/>
          </p:cNvSpPr>
          <p:nvPr>
            <p:ph type="ftr" sz="quarter" idx="11"/>
          </p:nvPr>
        </p:nvSpPr>
        <p:spPr/>
        <p:txBody>
          <a:bodyPr/>
          <a:lstStyle/>
          <a:p>
            <a:endParaRPr lang="en-AU">
              <a:solidFill>
                <a:srgbClr val="DBF5F9">
                  <a:shade val="90000"/>
                </a:srgbClr>
              </a:solidFill>
            </a:endParaRPr>
          </a:p>
        </p:txBody>
      </p:sp>
      <p:sp>
        <p:nvSpPr>
          <p:cNvPr id="27" name="Slide Number Placeholder 26"/>
          <p:cNvSpPr>
            <a:spLocks noGrp="1"/>
          </p:cNvSpPr>
          <p:nvPr>
            <p:ph type="sldNum" sz="quarter" idx="12"/>
          </p:nvPr>
        </p:nvSpPr>
        <p:spPr/>
        <p:txBody>
          <a:bodyPr/>
          <a:lstStyle/>
          <a:p>
            <a:fld id="{41DD8AF8-BE52-4A95-9FAD-9AA3E226AF5D}"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66323"/>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5851932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886779-3698-401B-939F-579BE18870B0}" type="datetimeFigureOut">
              <a:rPr lang="en-AU" smtClean="0">
                <a:solidFill>
                  <a:srgbClr val="DBF5F9">
                    <a:shade val="90000"/>
                  </a:srgbClr>
                </a:solidFill>
              </a:rPr>
              <a:pPr/>
              <a:t>5/05/2015</a:t>
            </a:fld>
            <a:endParaRPr lang="en-AU">
              <a:solidFill>
                <a:srgbClr val="DBF5F9">
                  <a:shade val="90000"/>
                </a:srgbClr>
              </a:solidFill>
            </a:endParaRPr>
          </a:p>
        </p:txBody>
      </p:sp>
      <p:sp>
        <p:nvSpPr>
          <p:cNvPr id="5" name="Footer Placeholder 4"/>
          <p:cNvSpPr>
            <a:spLocks noGrp="1"/>
          </p:cNvSpPr>
          <p:nvPr>
            <p:ph type="ftr" sz="quarter" idx="11"/>
          </p:nvPr>
        </p:nvSpPr>
        <p:spPr/>
        <p:txBody>
          <a:bodyPr/>
          <a:lstStyle/>
          <a:p>
            <a:endParaRPr lang="en-AU">
              <a:solidFill>
                <a:srgbClr val="DBF5F9">
                  <a:shade val="90000"/>
                </a:srgbClr>
              </a:solidFill>
            </a:endParaRPr>
          </a:p>
        </p:txBody>
      </p:sp>
      <p:sp>
        <p:nvSpPr>
          <p:cNvPr id="6" name="Slide Number Placeholder 5"/>
          <p:cNvSpPr>
            <a:spLocks noGrp="1"/>
          </p:cNvSpPr>
          <p:nvPr>
            <p:ph type="sldNum" sz="quarter" idx="12"/>
          </p:nvPr>
        </p:nvSpPr>
        <p:spPr/>
        <p:txBody>
          <a:bodyPr/>
          <a:lstStyle/>
          <a:p>
            <a:fld id="{41DD8AF8-BE52-4A95-9FAD-9AA3E226AF5D}"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60752855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13374668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8" name="Footer Placeholder 7"/>
          <p:cNvSpPr>
            <a:spLocks noGrp="1"/>
          </p:cNvSpPr>
          <p:nvPr>
            <p:ph type="ftr" sz="quarter" idx="11"/>
          </p:nvPr>
        </p:nvSpPr>
        <p:spPr/>
        <p:txBody>
          <a:bodyPr/>
          <a:lstStyle/>
          <a:p>
            <a:endParaRPr lang="en-AU">
              <a:solidFill>
                <a:srgbClr val="04617B">
                  <a:shade val="90000"/>
                </a:srgbClr>
              </a:solidFill>
            </a:endParaRPr>
          </a:p>
        </p:txBody>
      </p:sp>
      <p:sp>
        <p:nvSpPr>
          <p:cNvPr id="9" name="Slide Number Placeholder 8"/>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22256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1488C8B-27B6-45BE-8BE5-5182629BD174}" type="datetimeFigureOut">
              <a:rPr lang="en-AU" smtClean="0"/>
              <a:t>5/05/2015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34597700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4" name="Footer Placeholder 3"/>
          <p:cNvSpPr>
            <a:spLocks noGrp="1"/>
          </p:cNvSpPr>
          <p:nvPr>
            <p:ph type="ftr" sz="quarter" idx="11"/>
          </p:nvPr>
        </p:nvSpPr>
        <p:spPr/>
        <p:txBody>
          <a:bodyPr/>
          <a:lstStyle/>
          <a:p>
            <a:endParaRPr lang="en-AU">
              <a:solidFill>
                <a:srgbClr val="04617B">
                  <a:shade val="90000"/>
                </a:srgbClr>
              </a:solidFill>
            </a:endParaRPr>
          </a:p>
        </p:txBody>
      </p:sp>
      <p:sp>
        <p:nvSpPr>
          <p:cNvPr id="5" name="Slide Number Placeholder 4"/>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8869287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3" name="Footer Placeholder 2"/>
          <p:cNvSpPr>
            <a:spLocks noGrp="1"/>
          </p:cNvSpPr>
          <p:nvPr>
            <p:ph type="ftr" sz="quarter" idx="11"/>
          </p:nvPr>
        </p:nvSpPr>
        <p:spPr/>
        <p:txBody>
          <a:bodyPr/>
          <a:lstStyle/>
          <a:p>
            <a:endParaRPr lang="en-AU">
              <a:solidFill>
                <a:srgbClr val="04617B">
                  <a:shade val="90000"/>
                </a:srgbClr>
              </a:solidFill>
            </a:endParaRPr>
          </a:p>
        </p:txBody>
      </p:sp>
      <p:sp>
        <p:nvSpPr>
          <p:cNvPr id="4" name="Slide Number Placeholder 3"/>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03334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4526794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1099148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1243178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94979578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7239899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9614706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2473336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62272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1488C8B-27B6-45BE-8BE5-5182629BD174}" type="datetimeFigureOut">
              <a:rPr lang="en-AU" smtClean="0"/>
              <a:t>5/05/2015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7793181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9961115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0911413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135298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1482926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2325930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7566404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40657979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B873F5-25D2-4D94-90DF-344890CE9611}" type="datetimeFigureOut">
              <a:rPr lang="en-AU" smtClean="0">
                <a:solidFill>
                  <a:srgbClr val="DBF5F9">
                    <a:shade val="90000"/>
                  </a:srgbClr>
                </a:solidFill>
              </a:rPr>
              <a:pPr/>
              <a:t>5/05/2015</a:t>
            </a:fld>
            <a:endParaRPr lang="en-AU">
              <a:solidFill>
                <a:srgbClr val="DBF5F9">
                  <a:shade val="90000"/>
                </a:srgbClr>
              </a:solidFill>
            </a:endParaRPr>
          </a:p>
        </p:txBody>
      </p:sp>
      <p:sp>
        <p:nvSpPr>
          <p:cNvPr id="19" name="Footer Placeholder 18"/>
          <p:cNvSpPr>
            <a:spLocks noGrp="1"/>
          </p:cNvSpPr>
          <p:nvPr>
            <p:ph type="ftr" sz="quarter" idx="11"/>
          </p:nvPr>
        </p:nvSpPr>
        <p:spPr/>
        <p:txBody>
          <a:bodyPr/>
          <a:lstStyle/>
          <a:p>
            <a:endParaRPr lang="en-AU">
              <a:solidFill>
                <a:srgbClr val="DBF5F9">
                  <a:shade val="90000"/>
                </a:srgbClr>
              </a:solidFill>
            </a:endParaRPr>
          </a:p>
        </p:txBody>
      </p:sp>
      <p:sp>
        <p:nvSpPr>
          <p:cNvPr id="27" name="Slide Number Placeholder 26"/>
          <p:cNvSpPr>
            <a:spLocks noGrp="1"/>
          </p:cNvSpPr>
          <p:nvPr>
            <p:ph type="sldNum" sz="quarter" idx="12"/>
          </p:nvPr>
        </p:nvSpPr>
        <p:spPr/>
        <p:txBody>
          <a:bodyPr/>
          <a:lstStyle/>
          <a:p>
            <a:fld id="{451E88C5-48F2-4C90-9EFD-6FD470F64611}"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2830685978"/>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6996492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B873F5-25D2-4D94-90DF-344890CE9611}" type="datetimeFigureOut">
              <a:rPr lang="en-AU" smtClean="0">
                <a:solidFill>
                  <a:srgbClr val="DBF5F9">
                    <a:shade val="90000"/>
                  </a:srgbClr>
                </a:solidFill>
              </a:rPr>
              <a:pPr/>
              <a:t>5/05/2015</a:t>
            </a:fld>
            <a:endParaRPr lang="en-AU">
              <a:solidFill>
                <a:srgbClr val="DBF5F9">
                  <a:shade val="90000"/>
                </a:srgbClr>
              </a:solidFill>
            </a:endParaRPr>
          </a:p>
        </p:txBody>
      </p:sp>
      <p:sp>
        <p:nvSpPr>
          <p:cNvPr id="5" name="Footer Placeholder 4"/>
          <p:cNvSpPr>
            <a:spLocks noGrp="1"/>
          </p:cNvSpPr>
          <p:nvPr>
            <p:ph type="ftr" sz="quarter" idx="11"/>
          </p:nvPr>
        </p:nvSpPr>
        <p:spPr/>
        <p:txBody>
          <a:bodyPr/>
          <a:lstStyle/>
          <a:p>
            <a:endParaRPr lang="en-AU">
              <a:solidFill>
                <a:srgbClr val="DBF5F9">
                  <a:shade val="90000"/>
                </a:srgbClr>
              </a:solidFill>
            </a:endParaRPr>
          </a:p>
        </p:txBody>
      </p:sp>
      <p:sp>
        <p:nvSpPr>
          <p:cNvPr id="6" name="Slide Number Placeholder 5"/>
          <p:cNvSpPr>
            <a:spLocks noGrp="1"/>
          </p:cNvSpPr>
          <p:nvPr>
            <p:ph type="sldNum" sz="quarter" idx="12"/>
          </p:nvPr>
        </p:nvSpPr>
        <p:spPr/>
        <p:txBody>
          <a:bodyPr/>
          <a:lstStyle/>
          <a:p>
            <a:fld id="{451E88C5-48F2-4C90-9EFD-6FD470F64611}" type="slidenum">
              <a:rPr lang="en-AU" smtClean="0">
                <a:solidFill>
                  <a:srgbClr val="DBF5F9">
                    <a:shade val="90000"/>
                  </a:srgbClr>
                </a:solidFill>
              </a:rPr>
              <a:pPr/>
              <a:t>‹#›</a:t>
            </a:fld>
            <a:endParaRPr lang="en-AU">
              <a:solidFill>
                <a:srgbClr val="DBF5F9">
                  <a:shade val="90000"/>
                </a:srgbClr>
              </a:solidFill>
            </a:endParaRPr>
          </a:p>
        </p:txBody>
      </p:sp>
    </p:spTree>
    <p:extLst>
      <p:ext uri="{BB962C8B-B14F-4D97-AF65-F5344CB8AC3E}">
        <p14:creationId xmlns:p14="http://schemas.microsoft.com/office/powerpoint/2010/main" val="301602962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88C8B-27B6-45BE-8BE5-5182629BD174}" type="datetimeFigureOut">
              <a:rPr lang="en-AU" smtClean="0"/>
              <a:t>5/05/2015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23599941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1159156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8" name="Footer Placeholder 7"/>
          <p:cNvSpPr>
            <a:spLocks noGrp="1"/>
          </p:cNvSpPr>
          <p:nvPr>
            <p:ph type="ftr" sz="quarter" idx="11"/>
          </p:nvPr>
        </p:nvSpPr>
        <p:spPr/>
        <p:txBody>
          <a:bodyPr/>
          <a:lstStyle/>
          <a:p>
            <a:endParaRPr lang="en-AU">
              <a:solidFill>
                <a:srgbClr val="04617B">
                  <a:shade val="90000"/>
                </a:srgbClr>
              </a:solidFill>
            </a:endParaRPr>
          </a:p>
        </p:txBody>
      </p:sp>
      <p:sp>
        <p:nvSpPr>
          <p:cNvPr id="9" name="Slide Number Placeholder 8"/>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5831253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4" name="Footer Placeholder 3"/>
          <p:cNvSpPr>
            <a:spLocks noGrp="1"/>
          </p:cNvSpPr>
          <p:nvPr>
            <p:ph type="ftr" sz="quarter" idx="11"/>
          </p:nvPr>
        </p:nvSpPr>
        <p:spPr/>
        <p:txBody>
          <a:bodyPr/>
          <a:lstStyle/>
          <a:p>
            <a:endParaRPr lang="en-AU">
              <a:solidFill>
                <a:srgbClr val="04617B">
                  <a:shade val="90000"/>
                </a:srgbClr>
              </a:solidFill>
            </a:endParaRPr>
          </a:p>
        </p:txBody>
      </p:sp>
      <p:sp>
        <p:nvSpPr>
          <p:cNvPr id="5" name="Slide Number Placeholder 4"/>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16527934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3" name="Footer Placeholder 2"/>
          <p:cNvSpPr>
            <a:spLocks noGrp="1"/>
          </p:cNvSpPr>
          <p:nvPr>
            <p:ph type="ftr" sz="quarter" idx="11"/>
          </p:nvPr>
        </p:nvSpPr>
        <p:spPr/>
        <p:txBody>
          <a:bodyPr/>
          <a:lstStyle/>
          <a:p>
            <a:endParaRPr lang="en-AU">
              <a:solidFill>
                <a:srgbClr val="04617B">
                  <a:shade val="90000"/>
                </a:srgbClr>
              </a:solidFill>
            </a:endParaRPr>
          </a:p>
        </p:txBody>
      </p:sp>
      <p:sp>
        <p:nvSpPr>
          <p:cNvPr id="4" name="Slide Number Placeholder 3"/>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66958506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8387513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6" name="Footer Placeholder 5"/>
          <p:cNvSpPr>
            <a:spLocks noGrp="1"/>
          </p:cNvSpPr>
          <p:nvPr>
            <p:ph type="ftr" sz="quarter" idx="11"/>
          </p:nvPr>
        </p:nvSpPr>
        <p:spPr/>
        <p:txBody>
          <a:bodyPr/>
          <a:lstStyle/>
          <a:p>
            <a:endParaRPr lang="en-AU">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36714274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22570695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5" name="Footer Placeholder 4"/>
          <p:cNvSpPr>
            <a:spLocks noGrp="1"/>
          </p:cNvSpPr>
          <p:nvPr>
            <p:ph type="ftr" sz="quarter" idx="11"/>
          </p:nvPr>
        </p:nvSpPr>
        <p:spPr/>
        <p:txBody>
          <a:bodyPr/>
          <a:lstStyle/>
          <a:p>
            <a:endParaRPr lang="en-AU">
              <a:solidFill>
                <a:srgbClr val="04617B">
                  <a:shade val="90000"/>
                </a:srgbClr>
              </a:solidFill>
            </a:endParaRPr>
          </a:p>
        </p:txBody>
      </p:sp>
      <p:sp>
        <p:nvSpPr>
          <p:cNvPr id="6" name="Slide Number Placeholder 5"/>
          <p:cNvSpPr>
            <a:spLocks noGrp="1"/>
          </p:cNvSpPr>
          <p:nvPr>
            <p:ph type="sldNum" sz="quarter" idx="12"/>
          </p:nvPr>
        </p:nvSpPr>
        <p:spPr/>
        <p:txBody>
          <a:body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spTree>
    <p:extLst>
      <p:ext uri="{BB962C8B-B14F-4D97-AF65-F5344CB8AC3E}">
        <p14:creationId xmlns:p14="http://schemas.microsoft.com/office/powerpoint/2010/main" val="330527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88C8B-27B6-45BE-8BE5-5182629BD174}" type="datetimeFigureOut">
              <a:rPr lang="en-AU" smtClean="0"/>
              <a:t>5/05/2015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152107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88C8B-27B6-45BE-8BE5-5182629BD174}" type="datetimeFigureOut">
              <a:rPr lang="en-AU" smtClean="0"/>
              <a:t>5/05/2015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E99204-B204-4288-9EB0-779B2C93675C}" type="slidenum">
              <a:rPr lang="en-AU" smtClean="0"/>
              <a:t>‹#›</a:t>
            </a:fld>
            <a:endParaRPr lang="en-AU"/>
          </a:p>
        </p:txBody>
      </p:sp>
    </p:spTree>
    <p:extLst>
      <p:ext uri="{BB962C8B-B14F-4D97-AF65-F5344CB8AC3E}">
        <p14:creationId xmlns:p14="http://schemas.microsoft.com/office/powerpoint/2010/main" val="344375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88C8B-27B6-45BE-8BE5-5182629BD174}" type="datetimeFigureOut">
              <a:rPr lang="en-AU" smtClean="0"/>
              <a:t>5/05/2015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99204-B204-4288-9EB0-779B2C93675C}" type="slidenum">
              <a:rPr lang="en-AU" smtClean="0"/>
              <a:t>‹#›</a:t>
            </a:fld>
            <a:endParaRPr lang="en-AU"/>
          </a:p>
        </p:txBody>
      </p:sp>
    </p:spTree>
    <p:extLst>
      <p:ext uri="{BB962C8B-B14F-4D97-AF65-F5344CB8AC3E}">
        <p14:creationId xmlns:p14="http://schemas.microsoft.com/office/powerpoint/2010/main" val="421375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1A7157-96AA-4D9B-8529-100AF5B37E83}" type="datetimeFigureOut">
              <a:rPr lang="en-AU" smtClean="0">
                <a:solidFill>
                  <a:srgbClr val="04617B">
                    <a:shade val="90000"/>
                  </a:srgbClr>
                </a:solidFill>
              </a:rPr>
              <a:pPr/>
              <a:t>5/05/2015</a:t>
            </a:fld>
            <a:endParaRPr lang="en-AU">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47208D-CD08-450F-A6A1-9903C72F8DB0}" type="slidenum">
              <a:rPr lang="en-AU" smtClean="0">
                <a:solidFill>
                  <a:srgbClr val="04617B">
                    <a:shade val="90000"/>
                  </a:srgbClr>
                </a:solidFill>
              </a:rPr>
              <a:pPr/>
              <a:t>‹#›</a:t>
            </a:fld>
            <a:endParaRPr lang="en-AU">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928784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7AE69-A1A2-431C-9A80-3FADE4EC61DF}"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7A1DA-D7C4-42AA-B76B-2CE6F96805D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2748903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30CF4-8239-4099-990A-7ADE3AE4588B}" type="datetimeFigureOut">
              <a:rPr lang="en-AU" smtClean="0">
                <a:solidFill>
                  <a:prstClr val="black">
                    <a:tint val="75000"/>
                  </a:prstClr>
                </a:solidFill>
              </a:rPr>
              <a:pPr/>
              <a:t>5/05/2015</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12B22-CDC1-4FE6-B231-16AEA17EE04E}"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5417535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886779-3698-401B-939F-579BE18870B0}" type="datetimeFigureOut">
              <a:rPr lang="en-AU" smtClean="0">
                <a:solidFill>
                  <a:srgbClr val="04617B">
                    <a:shade val="90000"/>
                  </a:srgbClr>
                </a:solidFill>
              </a:rPr>
              <a:pPr/>
              <a:t>5/05/2015</a:t>
            </a:fld>
            <a:endParaRPr lang="en-AU">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DD8AF8-BE52-4A95-9FAD-9AA3E226AF5D}" type="slidenum">
              <a:rPr lang="en-AU" smtClean="0">
                <a:solidFill>
                  <a:srgbClr val="04617B">
                    <a:shade val="90000"/>
                  </a:srgbClr>
                </a:solidFill>
              </a:rPr>
              <a:pPr/>
              <a:t>‹#›</a:t>
            </a:fld>
            <a:endParaRPr lang="en-AU">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1468811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972E8-BD78-4E8C-8F4D-C09FCCE62EFA}" type="datetimeFigureOut">
              <a:rPr lang="en-AU" smtClean="0">
                <a:solidFill>
                  <a:prstClr val="black">
                    <a:tint val="75000"/>
                  </a:prstClr>
                </a:solidFill>
              </a:rPr>
              <a:pPr/>
              <a:t>5/05/2015</a:t>
            </a:fld>
            <a:endParaRPr lang="en-AU">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CF310-5809-4BC1-9DFB-75E4B7D75FC3}"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8194298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B873F5-25D2-4D94-90DF-344890CE9611}" type="datetimeFigureOut">
              <a:rPr lang="en-AU" smtClean="0">
                <a:solidFill>
                  <a:srgbClr val="04617B">
                    <a:shade val="90000"/>
                  </a:srgbClr>
                </a:solidFill>
              </a:rPr>
              <a:pPr/>
              <a:t>5/05/2015</a:t>
            </a:fld>
            <a:endParaRPr lang="en-AU">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51E88C5-48F2-4C90-9EFD-6FD470F64611}" type="slidenum">
              <a:rPr lang="en-AU" smtClean="0">
                <a:solidFill>
                  <a:srgbClr val="04617B">
                    <a:shade val="90000"/>
                  </a:srgbClr>
                </a:solidFill>
              </a:rPr>
              <a:pPr/>
              <a:t>‹#›</a:t>
            </a:fld>
            <a:endParaRPr lang="en-AU">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4806122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i="0" u="none"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Year 9 Geography Readings</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5341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24" y="250"/>
            <a:ext cx="9144000" cy="2985433"/>
          </a:xfrm>
          <a:prstGeom prst="rect">
            <a:avLst/>
          </a:prstGeom>
        </p:spPr>
        <p:txBody>
          <a:bodyPr wrap="square">
            <a:spAutoFit/>
          </a:bodyPr>
          <a:lstStyle/>
          <a:p>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12 Reading Activity – </a:t>
            </a:r>
            <a:r>
              <a:rPr lang="en-AU" sz="1100" b="1" kern="0" dirty="0">
                <a:solidFill>
                  <a:prstClr val="black"/>
                </a:solidFill>
                <a:latin typeface="Comic Sans MS" pitchFamily="66" charset="0"/>
                <a:cs typeface="Arial" pitchFamily="34" charset="0"/>
              </a:rPr>
              <a:t>Australia’ s WHSs </a:t>
            </a:r>
          </a:p>
          <a:p>
            <a:pPr marL="228600" indent="-228600">
              <a:buFont typeface="+mj-lt"/>
              <a:buAutoNum type="arabicPeriod"/>
            </a:pPr>
            <a:r>
              <a:rPr lang="en-AU" sz="11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1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1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1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100" kern="0" dirty="0">
                <a:solidFill>
                  <a:prstClr val="black"/>
                </a:solidFill>
                <a:latin typeface="Comic Sans MS" pitchFamily="66" charset="0"/>
                <a:cs typeface="Arial" pitchFamily="34" charset="0"/>
              </a:rPr>
              <a:t>Underline the following words:</a:t>
            </a:r>
            <a:r>
              <a:rPr lang="en-AU" sz="1100" dirty="0">
                <a:solidFill>
                  <a:prstClr val="black"/>
                </a:solidFill>
                <a:latin typeface="Comic Sans MS" panose="030F0702030302020204" pitchFamily="66" charset="0"/>
              </a:rPr>
              <a:t> endangered,  evolution, largest, managed,  protect, species, unique, </a:t>
            </a:r>
          </a:p>
          <a:p>
            <a:pPr marL="228600" indent="-228600">
              <a:buFont typeface="+mj-lt"/>
              <a:buAutoNum type="arabicPeriod"/>
              <a:defRPr/>
            </a:pPr>
            <a:r>
              <a:rPr lang="en-AU" sz="1100" dirty="0">
                <a:solidFill>
                  <a:prstClr val="black"/>
                </a:solidFill>
                <a:latin typeface="Comic Sans MS" panose="030F0702030302020204" pitchFamily="66" charset="0"/>
              </a:rPr>
              <a:t>What unique features does the WHS list reflect? ___________________________________________________________</a:t>
            </a:r>
          </a:p>
          <a:p>
            <a:pPr>
              <a:defRPr/>
            </a:pPr>
            <a:r>
              <a:rPr lang="en-AU" sz="1100" dirty="0">
                <a:solidFill>
                  <a:prstClr val="black"/>
                </a:solidFill>
                <a:latin typeface="Comic Sans MS" panose="030F0702030302020204" pitchFamily="66" charset="0"/>
              </a:rPr>
              <a:t>______________________________________________________________________________________________________</a:t>
            </a:r>
          </a:p>
          <a:p>
            <a:pPr>
              <a:defRPr/>
            </a:pPr>
            <a:r>
              <a:rPr lang="en-AU" sz="1100" dirty="0">
                <a:solidFill>
                  <a:prstClr val="black"/>
                </a:solidFill>
                <a:latin typeface="Comic Sans MS" panose="030F0702030302020204" pitchFamily="66" charset="0"/>
              </a:rPr>
              <a:t>7. What have we the best t of? _____________________________________________________________________________</a:t>
            </a:r>
          </a:p>
          <a:p>
            <a:pPr>
              <a:defRPr/>
            </a:pPr>
            <a:r>
              <a:rPr lang="en-AU" sz="1100" dirty="0">
                <a:solidFill>
                  <a:prstClr val="black"/>
                </a:solidFill>
                <a:latin typeface="Comic Sans MS" panose="030F0702030302020204" pitchFamily="66" charset="0"/>
              </a:rPr>
              <a:t>8. How can we protect them? _______________________________________________________________________________</a:t>
            </a:r>
          </a:p>
          <a:p>
            <a:pPr>
              <a:defRPr/>
            </a:pPr>
            <a:r>
              <a:rPr lang="en-AU" sz="1100" dirty="0">
                <a:solidFill>
                  <a:prstClr val="black"/>
                </a:solidFill>
                <a:latin typeface="Comic Sans MS" panose="030F0702030302020204" pitchFamily="66" charset="0"/>
              </a:rPr>
              <a:t>_____________________________________________________________________________________________________</a:t>
            </a:r>
            <a:endParaRPr lang="en-AU" sz="1100" b="1" dirty="0">
              <a:solidFill>
                <a:prstClr val="black"/>
              </a:solidFill>
              <a:latin typeface="Comic Sans MS" panose="030F0702030302020204" pitchFamily="66" charset="0"/>
            </a:endParaRPr>
          </a:p>
          <a:p>
            <a:pPr>
              <a:defRPr/>
            </a:pPr>
            <a:r>
              <a:rPr lang="en-AU" sz="1100" b="1" dirty="0">
                <a:solidFill>
                  <a:prstClr val="black"/>
                </a:solidFill>
                <a:latin typeface="Comic Sans MS" panose="030F0702030302020204" pitchFamily="66" charset="0"/>
              </a:rPr>
              <a:t>Australia's World  Heritage Areas (WHAs)</a:t>
            </a:r>
            <a:endParaRPr lang="en-AU" sz="1100" dirty="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Australia's World  Heritage Areas  ( WHAs) reflect many of  the unique  features  of the continent: its age,  beauty, landforms and plant and  animal  life, as well as aspects  of Aboriginal culture, the world's  oldest  surviving  culture. Australia's  World  Heritage Areas  protect  endangered ecosystems such  as “wetlands,  sea grass  beds, coral  reefs, desert woodlands and  grasslands, as well  as many endangered species. Australia is under  an obligation to ensure  that its World  Heritage Are as are  properly managed and  protected. Australia's World Heritage </a:t>
            </a:r>
          </a:p>
        </p:txBody>
      </p:sp>
      <p:sp>
        <p:nvSpPr>
          <p:cNvPr id="3" name="Rectangle 2"/>
          <p:cNvSpPr/>
          <p:nvPr/>
        </p:nvSpPr>
        <p:spPr>
          <a:xfrm>
            <a:off x="47126" y="3151310"/>
            <a:ext cx="2636144" cy="1615827"/>
          </a:xfrm>
          <a:prstGeom prst="rect">
            <a:avLst/>
          </a:prstGeom>
          <a:solidFill>
            <a:schemeClr val="bg1"/>
          </a:solidFill>
          <a:ln>
            <a:solidFill>
              <a:schemeClr val="tx1"/>
            </a:solidFill>
          </a:ln>
        </p:spPr>
        <p:txBody>
          <a:bodyPr wrap="square">
            <a:spAutoFit/>
          </a:bodyPr>
          <a:lstStyle/>
          <a:p>
            <a:r>
              <a:rPr lang="en-AU" sz="1100" b="1" dirty="0">
                <a:solidFill>
                  <a:prstClr val="black"/>
                </a:solidFill>
              </a:rPr>
              <a:t>The Great Barrier Reef</a:t>
            </a:r>
          </a:p>
          <a:p>
            <a:r>
              <a:rPr lang="en-AU" sz="1100" dirty="0">
                <a:solidFill>
                  <a:prstClr val="black"/>
                </a:solidFill>
              </a:rPr>
              <a:t>. Covers an area of 35 million ha.</a:t>
            </a:r>
          </a:p>
          <a:p>
            <a:r>
              <a:rPr lang="en-AU" sz="1100" dirty="0">
                <a:solidFill>
                  <a:prstClr val="black"/>
                </a:solidFill>
              </a:rPr>
              <a:t>. World's largest and most diverse coral</a:t>
            </a:r>
          </a:p>
          <a:p>
            <a:r>
              <a:rPr lang="en-AU" sz="1100" dirty="0">
                <a:solidFill>
                  <a:prstClr val="black"/>
                </a:solidFill>
              </a:rPr>
              <a:t>reef system and largest living structure.</a:t>
            </a:r>
          </a:p>
          <a:p>
            <a:r>
              <a:rPr lang="en-AU" sz="1100" dirty="0">
                <a:solidFill>
                  <a:prstClr val="black"/>
                </a:solidFill>
              </a:rPr>
              <a:t>. I 500 species of fish,400 species of</a:t>
            </a:r>
          </a:p>
          <a:p>
            <a:r>
              <a:rPr lang="en-AU" sz="1100" dirty="0">
                <a:solidFill>
                  <a:prstClr val="black"/>
                </a:solidFill>
              </a:rPr>
              <a:t>coral,4000 species of molluscs.</a:t>
            </a:r>
          </a:p>
          <a:p>
            <a:r>
              <a:rPr lang="en-AU" sz="1100" dirty="0">
                <a:solidFill>
                  <a:prstClr val="black"/>
                </a:solidFill>
              </a:rPr>
              <a:t>. </a:t>
            </a:r>
            <a:r>
              <a:rPr lang="en-AU" sz="1100" dirty="0" err="1">
                <a:solidFill>
                  <a:prstClr val="black"/>
                </a:solidFill>
              </a:rPr>
              <a:t>lmportant</a:t>
            </a:r>
            <a:r>
              <a:rPr lang="en-AU" sz="1100" dirty="0">
                <a:solidFill>
                  <a:prstClr val="black"/>
                </a:solidFill>
              </a:rPr>
              <a:t> feeding and breeding ground for endangered species such as the dugong, loggerhead and green turtles</a:t>
            </a:r>
          </a:p>
        </p:txBody>
      </p:sp>
      <p:sp>
        <p:nvSpPr>
          <p:cNvPr id="4" name="Rectangle 3"/>
          <p:cNvSpPr/>
          <p:nvPr/>
        </p:nvSpPr>
        <p:spPr>
          <a:xfrm>
            <a:off x="2718008" y="2737342"/>
            <a:ext cx="3096344" cy="1277273"/>
          </a:xfrm>
          <a:prstGeom prst="rect">
            <a:avLst/>
          </a:prstGeom>
          <a:solidFill>
            <a:schemeClr val="bg1"/>
          </a:solidFill>
          <a:ln>
            <a:solidFill>
              <a:schemeClr val="tx1"/>
            </a:solidFill>
          </a:ln>
        </p:spPr>
        <p:txBody>
          <a:bodyPr wrap="square">
            <a:spAutoFit/>
          </a:bodyPr>
          <a:lstStyle/>
          <a:p>
            <a:r>
              <a:rPr lang="en-AU" sz="1100" b="1" dirty="0">
                <a:solidFill>
                  <a:prstClr val="black"/>
                </a:solidFill>
              </a:rPr>
              <a:t>Australian Fossil Mammal Sites</a:t>
            </a:r>
          </a:p>
          <a:p>
            <a:r>
              <a:rPr lang="en-AU" sz="1100" dirty="0">
                <a:solidFill>
                  <a:prstClr val="black"/>
                </a:solidFill>
              </a:rPr>
              <a:t>(Riversleigh/Naracoorte)</a:t>
            </a:r>
          </a:p>
          <a:p>
            <a:r>
              <a:rPr lang="en-AU" sz="1100" dirty="0">
                <a:solidFill>
                  <a:prstClr val="black"/>
                </a:solidFill>
              </a:rPr>
              <a:t>. Outstanding examples of evidence of the earth's evolutionary history.</a:t>
            </a:r>
          </a:p>
          <a:p>
            <a:r>
              <a:rPr lang="en-AU" sz="1100" dirty="0">
                <a:solidFill>
                  <a:prstClr val="black"/>
                </a:solidFill>
              </a:rPr>
              <a:t>. Riversleigh-one of the world! Richest fossil sites for the period l5-25 million years ago.</a:t>
            </a:r>
          </a:p>
          <a:p>
            <a:r>
              <a:rPr lang="en-AU" sz="1100" dirty="0">
                <a:solidFill>
                  <a:prstClr val="black"/>
                </a:solidFill>
              </a:rPr>
              <a:t>. Naracoorte-fossils spanning several </a:t>
            </a:r>
            <a:r>
              <a:rPr lang="en-AU" sz="1100" dirty="0" err="1">
                <a:solidFill>
                  <a:prstClr val="black"/>
                </a:solidFill>
              </a:rPr>
              <a:t>lce</a:t>
            </a:r>
            <a:r>
              <a:rPr lang="en-AU" sz="1100" dirty="0">
                <a:solidFill>
                  <a:prstClr val="black"/>
                </a:solidFill>
              </a:rPr>
              <a:t> Ages.</a:t>
            </a:r>
          </a:p>
        </p:txBody>
      </p:sp>
      <p:sp>
        <p:nvSpPr>
          <p:cNvPr id="5" name="Rectangle 4"/>
          <p:cNvSpPr/>
          <p:nvPr/>
        </p:nvSpPr>
        <p:spPr>
          <a:xfrm>
            <a:off x="87903" y="4772245"/>
            <a:ext cx="2636144" cy="1107996"/>
          </a:xfrm>
          <a:prstGeom prst="rect">
            <a:avLst/>
          </a:prstGeom>
          <a:solidFill>
            <a:schemeClr val="bg1"/>
          </a:solidFill>
          <a:ln>
            <a:solidFill>
              <a:schemeClr val="tx1"/>
            </a:solidFill>
          </a:ln>
        </p:spPr>
        <p:txBody>
          <a:bodyPr wrap="square">
            <a:spAutoFit/>
          </a:bodyPr>
          <a:lstStyle/>
          <a:p>
            <a:r>
              <a:rPr lang="en-AU" sz="1100" b="1" dirty="0">
                <a:solidFill>
                  <a:prstClr val="black"/>
                </a:solidFill>
              </a:rPr>
              <a:t>Kakadu National Park</a:t>
            </a:r>
          </a:p>
          <a:p>
            <a:r>
              <a:rPr lang="en-AU" sz="1100" dirty="0">
                <a:solidFill>
                  <a:prstClr val="black"/>
                </a:solidFill>
              </a:rPr>
              <a:t>. Outstanding diversity of plant and</a:t>
            </a:r>
          </a:p>
          <a:p>
            <a:r>
              <a:rPr lang="en-AU" sz="1100" dirty="0">
                <a:solidFill>
                  <a:prstClr val="black"/>
                </a:solidFill>
              </a:rPr>
              <a:t>animal life.</a:t>
            </a:r>
          </a:p>
          <a:p>
            <a:r>
              <a:rPr lang="en-AU" sz="1100" dirty="0">
                <a:solidFill>
                  <a:prstClr val="black"/>
                </a:solidFill>
              </a:rPr>
              <a:t>. Unique Aboriginal heritage-world!</a:t>
            </a:r>
          </a:p>
          <a:p>
            <a:r>
              <a:rPr lang="en-AU" sz="1100" dirty="0">
                <a:solidFill>
                  <a:prstClr val="black"/>
                </a:solidFill>
              </a:rPr>
              <a:t>oldest and most extensive rock paintings.</a:t>
            </a:r>
          </a:p>
          <a:p>
            <a:r>
              <a:rPr lang="en-AU" sz="1100" dirty="0">
                <a:solidFill>
                  <a:prstClr val="black"/>
                </a:solidFill>
              </a:rPr>
              <a:t>. Spectacular and ancient landforms.</a:t>
            </a:r>
          </a:p>
        </p:txBody>
      </p:sp>
      <p:sp>
        <p:nvSpPr>
          <p:cNvPr id="6" name="Rectangle 5"/>
          <p:cNvSpPr/>
          <p:nvPr/>
        </p:nvSpPr>
        <p:spPr>
          <a:xfrm>
            <a:off x="63648" y="5910961"/>
            <a:ext cx="2684655" cy="938719"/>
          </a:xfrm>
          <a:prstGeom prst="rect">
            <a:avLst/>
          </a:prstGeom>
          <a:solidFill>
            <a:schemeClr val="bg1"/>
          </a:solidFill>
          <a:ln>
            <a:solidFill>
              <a:schemeClr val="tx1"/>
            </a:solidFill>
          </a:ln>
        </p:spPr>
        <p:txBody>
          <a:bodyPr wrap="square">
            <a:spAutoFit/>
          </a:bodyPr>
          <a:lstStyle/>
          <a:p>
            <a:r>
              <a:rPr lang="en-AU" sz="1100" b="1" dirty="0">
                <a:solidFill>
                  <a:prstClr val="black"/>
                </a:solidFill>
              </a:rPr>
              <a:t>Central Eastern Rainforest Reserves . </a:t>
            </a:r>
            <a:r>
              <a:rPr lang="en-AU" sz="1100" dirty="0">
                <a:solidFill>
                  <a:prstClr val="black"/>
                </a:solidFill>
              </a:rPr>
              <a:t>One of the most significant sites for the survival of ancient plants, showing how the world plants evolved. . Shows links with the ancient </a:t>
            </a:r>
            <a:r>
              <a:rPr lang="en-AU" sz="1100" dirty="0" err="1">
                <a:solidFill>
                  <a:prstClr val="black"/>
                </a:solidFill>
              </a:rPr>
              <a:t>Gondwanan</a:t>
            </a:r>
            <a:r>
              <a:rPr lang="en-AU" sz="1100" dirty="0">
                <a:solidFill>
                  <a:prstClr val="black"/>
                </a:solidFill>
              </a:rPr>
              <a:t> landmass.</a:t>
            </a:r>
          </a:p>
        </p:txBody>
      </p:sp>
      <p:sp>
        <p:nvSpPr>
          <p:cNvPr id="7" name="Rectangle 6"/>
          <p:cNvSpPr/>
          <p:nvPr/>
        </p:nvSpPr>
        <p:spPr>
          <a:xfrm>
            <a:off x="2718008" y="4002803"/>
            <a:ext cx="3096344" cy="938719"/>
          </a:xfrm>
          <a:prstGeom prst="rect">
            <a:avLst/>
          </a:prstGeom>
          <a:solidFill>
            <a:schemeClr val="bg1"/>
          </a:solidFill>
          <a:ln>
            <a:solidFill>
              <a:schemeClr val="tx1"/>
            </a:solidFill>
          </a:ln>
        </p:spPr>
        <p:txBody>
          <a:bodyPr wrap="square">
            <a:spAutoFit/>
          </a:bodyPr>
          <a:lstStyle/>
          <a:p>
            <a:r>
              <a:rPr lang="en-AU" sz="1100" b="1" dirty="0">
                <a:solidFill>
                  <a:prstClr val="black"/>
                </a:solidFill>
              </a:rPr>
              <a:t>Lord Howe Island Group</a:t>
            </a:r>
          </a:p>
          <a:p>
            <a:r>
              <a:rPr lang="en-AU" sz="1100" b="1" dirty="0">
                <a:solidFill>
                  <a:prstClr val="black"/>
                </a:solidFill>
              </a:rPr>
              <a:t> . </a:t>
            </a:r>
            <a:r>
              <a:rPr lang="en-AU" sz="1100" dirty="0">
                <a:solidFill>
                  <a:prstClr val="black"/>
                </a:solidFill>
              </a:rPr>
              <a:t>Spectacular landscape and scenery. . </a:t>
            </a:r>
            <a:r>
              <a:rPr lang="en-AU" sz="1100" dirty="0" err="1">
                <a:solidFill>
                  <a:prstClr val="black"/>
                </a:solidFill>
              </a:rPr>
              <a:t>lmportant</a:t>
            </a:r>
            <a:r>
              <a:rPr lang="en-AU" sz="1100" dirty="0">
                <a:solidFill>
                  <a:prstClr val="black"/>
                </a:solidFill>
              </a:rPr>
              <a:t> site for the conservation of unique plants and animals. . Excellent example of how evolution has occurred on islands.</a:t>
            </a:r>
          </a:p>
        </p:txBody>
      </p:sp>
      <p:sp>
        <p:nvSpPr>
          <p:cNvPr id="8" name="Rectangle 7"/>
          <p:cNvSpPr/>
          <p:nvPr/>
        </p:nvSpPr>
        <p:spPr>
          <a:xfrm>
            <a:off x="2748303" y="4941522"/>
            <a:ext cx="3085980" cy="938719"/>
          </a:xfrm>
          <a:prstGeom prst="rect">
            <a:avLst/>
          </a:prstGeom>
          <a:solidFill>
            <a:schemeClr val="bg1"/>
          </a:solidFill>
          <a:ln>
            <a:solidFill>
              <a:schemeClr val="tx1"/>
            </a:solidFill>
          </a:ln>
        </p:spPr>
        <p:txBody>
          <a:bodyPr wrap="square">
            <a:spAutoFit/>
          </a:bodyPr>
          <a:lstStyle/>
          <a:p>
            <a:r>
              <a:rPr lang="en-AU" sz="1100" b="1" dirty="0">
                <a:solidFill>
                  <a:prstClr val="black"/>
                </a:solidFill>
              </a:rPr>
              <a:t>Fraser </a:t>
            </a:r>
            <a:r>
              <a:rPr lang="en-AU" sz="1100" b="1" dirty="0" err="1">
                <a:solidFill>
                  <a:prstClr val="black"/>
                </a:solidFill>
              </a:rPr>
              <a:t>lsland</a:t>
            </a:r>
            <a:endParaRPr lang="en-AU" sz="1100" b="1" dirty="0">
              <a:solidFill>
                <a:prstClr val="black"/>
              </a:solidFill>
            </a:endParaRPr>
          </a:p>
          <a:p>
            <a:r>
              <a:rPr lang="en-AU" sz="1100" dirty="0">
                <a:solidFill>
                  <a:prstClr val="black"/>
                </a:solidFill>
              </a:rPr>
              <a:t>. World's largest sand island. . Many unique landforms and exceptional natural beauty. . Outstanding evidence of Australia's climate and sea-level changes over the last 700 000 years.</a:t>
            </a:r>
          </a:p>
        </p:txBody>
      </p:sp>
      <p:sp>
        <p:nvSpPr>
          <p:cNvPr id="9" name="Rectangle 8"/>
          <p:cNvSpPr/>
          <p:nvPr/>
        </p:nvSpPr>
        <p:spPr>
          <a:xfrm>
            <a:off x="5834283" y="3454578"/>
            <a:ext cx="3282890" cy="1615827"/>
          </a:xfrm>
          <a:prstGeom prst="rect">
            <a:avLst/>
          </a:prstGeom>
          <a:solidFill>
            <a:schemeClr val="bg1"/>
          </a:solidFill>
          <a:ln>
            <a:solidFill>
              <a:schemeClr val="tx1"/>
            </a:solidFill>
          </a:ln>
        </p:spPr>
        <p:txBody>
          <a:bodyPr wrap="square">
            <a:spAutoFit/>
          </a:bodyPr>
          <a:lstStyle/>
          <a:p>
            <a:r>
              <a:rPr lang="en-AU" sz="1100" b="1" dirty="0">
                <a:solidFill>
                  <a:prstClr val="black"/>
                </a:solidFill>
              </a:rPr>
              <a:t>Shark Bay</a:t>
            </a:r>
          </a:p>
          <a:p>
            <a:r>
              <a:rPr lang="en-AU" sz="1100" dirty="0">
                <a:solidFill>
                  <a:prstClr val="black"/>
                </a:solidFill>
              </a:rPr>
              <a:t>. World’s most important site for</a:t>
            </a:r>
          </a:p>
          <a:p>
            <a:r>
              <a:rPr lang="en-AU" sz="1100" dirty="0" err="1">
                <a:solidFill>
                  <a:prstClr val="black"/>
                </a:solidFill>
              </a:rPr>
              <a:t>stromarolites</a:t>
            </a:r>
            <a:r>
              <a:rPr lang="en-AU" sz="1100" dirty="0">
                <a:solidFill>
                  <a:prstClr val="black"/>
                </a:solidFill>
              </a:rPr>
              <a:t> (an ancient life form). Rich diversity of plants and marine animals.</a:t>
            </a:r>
          </a:p>
          <a:p>
            <a:r>
              <a:rPr lang="en-AU" sz="1100" dirty="0">
                <a:solidFill>
                  <a:prstClr val="black"/>
                </a:solidFill>
              </a:rPr>
              <a:t>. Feeding and breeding grounds for</a:t>
            </a:r>
          </a:p>
          <a:p>
            <a:r>
              <a:rPr lang="en-AU" sz="1100" dirty="0">
                <a:solidFill>
                  <a:prstClr val="black"/>
                </a:solidFill>
              </a:rPr>
              <a:t>several endangered species, e.g.</a:t>
            </a:r>
          </a:p>
          <a:p>
            <a:r>
              <a:rPr lang="en-AU" sz="1100" dirty="0">
                <a:solidFill>
                  <a:prstClr val="black"/>
                </a:solidFill>
              </a:rPr>
              <a:t>humpback whale, dugong (one of the</a:t>
            </a:r>
          </a:p>
          <a:p>
            <a:r>
              <a:rPr lang="en-AU" sz="1100" dirty="0">
                <a:solidFill>
                  <a:prstClr val="black"/>
                </a:solidFill>
              </a:rPr>
              <a:t>World’s largest populations), green and</a:t>
            </a:r>
          </a:p>
          <a:p>
            <a:r>
              <a:rPr lang="en-AU" sz="1100" dirty="0">
                <a:solidFill>
                  <a:prstClr val="black"/>
                </a:solidFill>
              </a:rPr>
              <a:t>loggerhead turtles.</a:t>
            </a:r>
          </a:p>
        </p:txBody>
      </p:sp>
      <p:sp>
        <p:nvSpPr>
          <p:cNvPr id="10" name="Rectangle 9"/>
          <p:cNvSpPr/>
          <p:nvPr/>
        </p:nvSpPr>
        <p:spPr>
          <a:xfrm>
            <a:off x="5831672" y="5922426"/>
            <a:ext cx="3285501" cy="938719"/>
          </a:xfrm>
          <a:prstGeom prst="rect">
            <a:avLst/>
          </a:prstGeom>
          <a:solidFill>
            <a:schemeClr val="bg1"/>
          </a:solidFill>
          <a:ln>
            <a:solidFill>
              <a:schemeClr val="tx1"/>
            </a:solidFill>
          </a:ln>
        </p:spPr>
        <p:txBody>
          <a:bodyPr wrap="square">
            <a:spAutoFit/>
          </a:bodyPr>
          <a:lstStyle/>
          <a:p>
            <a:r>
              <a:rPr lang="en-AU" sz="1100" b="1" dirty="0">
                <a:solidFill>
                  <a:prstClr val="black"/>
                </a:solidFill>
              </a:rPr>
              <a:t>The Tasmanian Wilderness</a:t>
            </a:r>
          </a:p>
          <a:p>
            <a:r>
              <a:rPr lang="en-AU" sz="1100" dirty="0">
                <a:solidFill>
                  <a:prstClr val="black"/>
                </a:solidFill>
              </a:rPr>
              <a:t>. Outstanding evidence of geological history.</a:t>
            </a:r>
          </a:p>
          <a:p>
            <a:r>
              <a:rPr lang="en-AU" sz="1100" dirty="0">
                <a:solidFill>
                  <a:prstClr val="black"/>
                </a:solidFill>
              </a:rPr>
              <a:t>. Wide variety of plants and animals, many of which are endangered or extinct on the mainland. </a:t>
            </a:r>
          </a:p>
          <a:p>
            <a:r>
              <a:rPr lang="en-AU" sz="1100" dirty="0">
                <a:solidFill>
                  <a:prstClr val="black"/>
                </a:solidFill>
              </a:rPr>
              <a:t>. Outstanding wilderness area.</a:t>
            </a:r>
          </a:p>
        </p:txBody>
      </p:sp>
      <p:sp>
        <p:nvSpPr>
          <p:cNvPr id="11" name="Rectangle 10"/>
          <p:cNvSpPr/>
          <p:nvPr/>
        </p:nvSpPr>
        <p:spPr>
          <a:xfrm>
            <a:off x="5853416" y="2848556"/>
            <a:ext cx="3263757" cy="600164"/>
          </a:xfrm>
          <a:prstGeom prst="rect">
            <a:avLst/>
          </a:prstGeom>
          <a:solidFill>
            <a:schemeClr val="bg1"/>
          </a:solidFill>
          <a:ln>
            <a:solidFill>
              <a:schemeClr val="tx1"/>
            </a:solidFill>
          </a:ln>
        </p:spPr>
        <p:txBody>
          <a:bodyPr wrap="square">
            <a:spAutoFit/>
          </a:bodyPr>
          <a:lstStyle/>
          <a:p>
            <a:r>
              <a:rPr lang="en-AU" sz="1100" dirty="0">
                <a:solidFill>
                  <a:prstClr val="black"/>
                </a:solidFill>
              </a:rPr>
              <a:t>Uluru - </a:t>
            </a:r>
            <a:r>
              <a:rPr lang="en-AU" sz="1100" dirty="0" err="1">
                <a:solidFill>
                  <a:prstClr val="black"/>
                </a:solidFill>
              </a:rPr>
              <a:t>KataTjuta</a:t>
            </a:r>
            <a:r>
              <a:rPr lang="en-AU" sz="1100" dirty="0">
                <a:solidFill>
                  <a:prstClr val="black"/>
                </a:solidFill>
              </a:rPr>
              <a:t> National park</a:t>
            </a:r>
          </a:p>
          <a:p>
            <a:r>
              <a:rPr lang="en-AU" sz="1100" dirty="0">
                <a:solidFill>
                  <a:prstClr val="black"/>
                </a:solidFill>
              </a:rPr>
              <a:t>. Unique landforms. Exceptional natural beauty. </a:t>
            </a:r>
          </a:p>
          <a:p>
            <a:r>
              <a:rPr lang="en-AU" sz="1100" dirty="0">
                <a:solidFill>
                  <a:prstClr val="black"/>
                </a:solidFill>
              </a:rPr>
              <a:t>. Outstanding Aboriginal heritage.</a:t>
            </a:r>
          </a:p>
        </p:txBody>
      </p:sp>
      <p:sp>
        <p:nvSpPr>
          <p:cNvPr id="12" name="Rectangle 11"/>
          <p:cNvSpPr/>
          <p:nvPr/>
        </p:nvSpPr>
        <p:spPr>
          <a:xfrm>
            <a:off x="5834282" y="5107211"/>
            <a:ext cx="3282891" cy="769441"/>
          </a:xfrm>
          <a:prstGeom prst="rect">
            <a:avLst/>
          </a:prstGeom>
          <a:solidFill>
            <a:schemeClr val="bg1"/>
          </a:solidFill>
          <a:ln>
            <a:solidFill>
              <a:schemeClr val="tx1"/>
            </a:solidFill>
          </a:ln>
        </p:spPr>
        <p:txBody>
          <a:bodyPr wrap="square">
            <a:spAutoFit/>
          </a:bodyPr>
          <a:lstStyle/>
          <a:p>
            <a:r>
              <a:rPr lang="en-AU" sz="1100" b="1" dirty="0">
                <a:solidFill>
                  <a:prstClr val="black"/>
                </a:solidFill>
              </a:rPr>
              <a:t>Wet Tropics  of Queensland </a:t>
            </a:r>
          </a:p>
          <a:p>
            <a:r>
              <a:rPr lang="en-AU" sz="1100" dirty="0">
                <a:solidFill>
                  <a:prstClr val="black"/>
                </a:solidFill>
              </a:rPr>
              <a:t>. Ancient plants provide an outstanding record of evolution. </a:t>
            </a:r>
          </a:p>
          <a:p>
            <a:r>
              <a:rPr lang="en-AU" sz="1100" dirty="0">
                <a:solidFill>
                  <a:prstClr val="black"/>
                </a:solidFill>
              </a:rPr>
              <a:t>. Australia's most diverse rainforest.</a:t>
            </a:r>
          </a:p>
        </p:txBody>
      </p:sp>
      <p:sp>
        <p:nvSpPr>
          <p:cNvPr id="13" name="Rectangle 12"/>
          <p:cNvSpPr/>
          <p:nvPr/>
        </p:nvSpPr>
        <p:spPr>
          <a:xfrm>
            <a:off x="2738776" y="5919281"/>
            <a:ext cx="3092896" cy="938719"/>
          </a:xfrm>
          <a:prstGeom prst="rect">
            <a:avLst/>
          </a:prstGeom>
          <a:solidFill>
            <a:schemeClr val="bg1"/>
          </a:solidFill>
          <a:ln>
            <a:solidFill>
              <a:schemeClr val="tx1"/>
            </a:solidFill>
          </a:ln>
        </p:spPr>
        <p:txBody>
          <a:bodyPr wrap="square">
            <a:spAutoFit/>
          </a:bodyPr>
          <a:lstStyle/>
          <a:p>
            <a:r>
              <a:rPr lang="en-AU" sz="1100" b="1" dirty="0">
                <a:solidFill>
                  <a:prstClr val="black"/>
                </a:solidFill>
              </a:rPr>
              <a:t>Willandra Lakes Region </a:t>
            </a:r>
            <a:r>
              <a:rPr lang="en-AU" sz="1100" dirty="0">
                <a:solidFill>
                  <a:prstClr val="black"/>
                </a:solidFill>
              </a:rPr>
              <a:t>. </a:t>
            </a:r>
          </a:p>
          <a:p>
            <a:r>
              <a:rPr lang="en-AU" sz="1100" dirty="0">
                <a:solidFill>
                  <a:prstClr val="black"/>
                </a:solidFill>
              </a:rPr>
              <a:t>. Unique landforms providing an outstanding record of earth! history. </a:t>
            </a:r>
          </a:p>
          <a:p>
            <a:r>
              <a:rPr lang="en-AU" sz="1100" dirty="0">
                <a:solidFill>
                  <a:prstClr val="black"/>
                </a:solidFill>
              </a:rPr>
              <a:t>. Outstanding Aboriginal site.</a:t>
            </a:r>
          </a:p>
          <a:p>
            <a:r>
              <a:rPr lang="en-AU" sz="1100" dirty="0">
                <a:solidFill>
                  <a:prstClr val="black"/>
                </a:solidFill>
              </a:rPr>
              <a:t>. World's oldest cremation site.</a:t>
            </a:r>
          </a:p>
        </p:txBody>
      </p:sp>
    </p:spTree>
    <p:extLst>
      <p:ext uri="{BB962C8B-B14F-4D97-AF65-F5344CB8AC3E}">
        <p14:creationId xmlns:p14="http://schemas.microsoft.com/office/powerpoint/2010/main" val="1318847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18" y="35039"/>
            <a:ext cx="9144000" cy="6924973"/>
          </a:xfrm>
          <a:prstGeom prst="rect">
            <a:avLst/>
          </a:prstGeom>
        </p:spPr>
        <p:txBody>
          <a:bodyPr wrap="square">
            <a:spAutoFit/>
          </a:bodyPr>
          <a:lstStyle/>
          <a:p>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13 Reading Activity –– Willandra Lakes (15 mins) Read and do the following activities</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erosion, glaciated lake basins, lunettes, </a:t>
            </a:r>
            <a:r>
              <a:rPr lang="en-AU" sz="1200" kern="0" dirty="0" err="1">
                <a:solidFill>
                  <a:prstClr val="black"/>
                </a:solidFill>
                <a:latin typeface="Comic Sans MS" pitchFamily="66" charset="0"/>
                <a:cs typeface="Arial" pitchFamily="34" charset="0"/>
              </a:rPr>
              <a:t>megafauna</a:t>
            </a:r>
            <a:r>
              <a:rPr lang="en-AU" sz="1200" kern="0" dirty="0">
                <a:solidFill>
                  <a:prstClr val="black"/>
                </a:solidFill>
                <a:latin typeface="Comic Sans MS" pitchFamily="66" charset="0"/>
                <a:cs typeface="Arial" pitchFamily="34" charset="0"/>
              </a:rPr>
              <a:t>.</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Why are the Willandra Lakes important geographically? 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7. Why have the sediments remained undisturbed? 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8. Why did the </a:t>
            </a:r>
            <a:r>
              <a:rPr lang="en-AU" sz="1200" kern="0" dirty="0" err="1">
                <a:solidFill>
                  <a:prstClr val="black"/>
                </a:solidFill>
                <a:latin typeface="Comic Sans MS" pitchFamily="66" charset="0"/>
                <a:cs typeface="Arial" pitchFamily="34" charset="0"/>
              </a:rPr>
              <a:t>megafauna</a:t>
            </a:r>
            <a:r>
              <a:rPr lang="en-AU" sz="1200" kern="0" dirty="0">
                <a:solidFill>
                  <a:prstClr val="black"/>
                </a:solidFill>
                <a:latin typeface="Comic Sans MS" pitchFamily="66" charset="0"/>
                <a:cs typeface="Arial" pitchFamily="34" charset="0"/>
              </a:rPr>
              <a:t> die out? ___________________________________________________________________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endParaRPr lang="en-AU" sz="1200" kern="0" dirty="0">
              <a:solidFill>
                <a:prstClr val="black"/>
              </a:solidFill>
              <a:latin typeface="Comic Sans MS" pitchFamily="66" charset="0"/>
              <a:cs typeface="Arial" pitchFamily="34" charset="0"/>
            </a:endParaRPr>
          </a:p>
          <a:p>
            <a:pPr>
              <a:defRPr/>
            </a:pPr>
            <a:r>
              <a:rPr lang="en-AU" sz="1200" b="1" dirty="0">
                <a:solidFill>
                  <a:prstClr val="black"/>
                </a:solidFill>
                <a:latin typeface="Comic Sans MS" panose="030F0702030302020204" pitchFamily="66" charset="0"/>
              </a:rPr>
              <a:t>	Landscape evolution</a:t>
            </a:r>
          </a:p>
          <a:p>
            <a:r>
              <a:rPr lang="en-AU" sz="1200" dirty="0">
                <a:solidFill>
                  <a:prstClr val="black"/>
                </a:solidFill>
                <a:latin typeface="Comic Sans MS" panose="030F0702030302020204" pitchFamily="66" charset="0"/>
              </a:rPr>
              <a:t>	The Willandra Lakes region is made up of a series of dry lake basins that were originally fed from the northern end by the Willandra Creek. They range in size from Lake </a:t>
            </a:r>
            <a:r>
              <a:rPr lang="en-AU" sz="1200" dirty="0" err="1">
                <a:solidFill>
                  <a:prstClr val="black"/>
                </a:solidFill>
                <a:latin typeface="Comic Sans MS" panose="030F0702030302020204" pitchFamily="66" charset="0"/>
              </a:rPr>
              <a:t>Garnpung</a:t>
            </a:r>
            <a:r>
              <a:rPr lang="en-AU" sz="1200" dirty="0">
                <a:solidFill>
                  <a:prstClr val="black"/>
                </a:solidFill>
                <a:latin typeface="Comic Sans MS" panose="030F0702030302020204" pitchFamily="66" charset="0"/>
              </a:rPr>
              <a:t>, covering over 500 square kilometres, to small depressions that were little more than seasonal ponds. As the supply of water diminished the lakes gradually dried out, becoming increasingly saline from south to north. On the eastern side of each of the lakes there are vast crescent-shaped lunettes made up of layers of sediment deposited between 40 000 and 15 000 years ago. The layered composition, including clays and fossil soils, distinguish lunettes from sand dunes. One of the most spectacular series of lunettes, known as the Walls of China, is found on the eastern side of Lake Mungo</a:t>
            </a:r>
          </a:p>
          <a:p>
            <a:r>
              <a:rPr lang="en-AU" sz="1200" dirty="0">
                <a:solidFill>
                  <a:prstClr val="black"/>
                </a:solidFill>
                <a:latin typeface="Comic Sans MS" panose="030F0702030302020204" pitchFamily="66" charset="0"/>
              </a:rPr>
              <a:t>	The Willandra Lakes region is particularly  important because it has not been glaciated. Whereas sediments in other regions have been removed by glacial processes, here they have remained undisturbed for many thousands of years. By studying the nature and fossil contents of different layers, researchers have been able to gain valuable information about the  relationships that exist between climate, landforms, flora and fauna.</a:t>
            </a:r>
          </a:p>
          <a:p>
            <a:r>
              <a:rPr lang="en-AU" sz="1200" b="1" dirty="0">
                <a:solidFill>
                  <a:prstClr val="black"/>
                </a:solidFill>
                <a:latin typeface="Comic Sans MS" panose="030F0702030302020204" pitchFamily="66" charset="0"/>
              </a:rPr>
              <a:t>Erosion of lunettes</a:t>
            </a:r>
          </a:p>
          <a:p>
            <a:r>
              <a:rPr lang="en-AU" sz="1200" dirty="0">
                <a:solidFill>
                  <a:prstClr val="black"/>
                </a:solidFill>
                <a:latin typeface="Comic Sans MS" panose="030F0702030302020204" pitchFamily="66" charset="0"/>
              </a:rPr>
              <a:t>	Over the past 100 to 200 years erosion  has been accelerated by the removal of vegetation  due to  grazing. Although little rain falls in the area, when it does it washes away the soft sands and  clays, creating the ribbed surfaces and gullies that characterise  the region. The erosion is also responsible for uncovering the remains of animals that lived in the area and  are now extinct. These include </a:t>
            </a:r>
            <a:r>
              <a:rPr lang="en-AU" sz="1200" dirty="0" err="1">
                <a:solidFill>
                  <a:prstClr val="black"/>
                </a:solidFill>
                <a:latin typeface="Comic Sans MS" panose="030F0702030302020204" pitchFamily="66" charset="0"/>
              </a:rPr>
              <a:t>megafauna</a:t>
            </a:r>
            <a:r>
              <a:rPr lang="en-AU" sz="1200" dirty="0">
                <a:solidFill>
                  <a:prstClr val="black"/>
                </a:solidFill>
                <a:latin typeface="Comic Sans MS" panose="030F0702030302020204" pitchFamily="66" charset="0"/>
              </a:rPr>
              <a:t> such as the giant kangaroo and </a:t>
            </a:r>
            <a:r>
              <a:rPr lang="en-AU" sz="1200" dirty="0" err="1">
                <a:solidFill>
                  <a:prstClr val="black"/>
                </a:solidFill>
                <a:latin typeface="Comic Sans MS" panose="030F0702030302020204" pitchFamily="66" charset="0"/>
              </a:rPr>
              <a:t>diprotodon</a:t>
            </a:r>
            <a:r>
              <a:rPr lang="en-AU" sz="1200" dirty="0">
                <a:solidFill>
                  <a:prstClr val="black"/>
                </a:solidFill>
                <a:latin typeface="Comic Sans MS" panose="030F0702030302020204" pitchFamily="66" charset="0"/>
              </a:rPr>
              <a:t>, which was the largest marsupial  ever to exist, as well as the thylacine, or Tasmanian  tiger. Debate still continues about the cause of their disappearance but the theory that they were hunted to extinction  seems less likely as more is learnt about the Aboriginal heritage of this region. It seems more probable that the cause was climate change leading to an increasingly  hostile environment.</a:t>
            </a:r>
          </a:p>
        </p:txBody>
      </p:sp>
    </p:spTree>
    <p:extLst>
      <p:ext uri="{BB962C8B-B14F-4D97-AF65-F5344CB8AC3E}">
        <p14:creationId xmlns:p14="http://schemas.microsoft.com/office/powerpoint/2010/main" val="923303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85" y="0"/>
            <a:ext cx="9144000" cy="6740307"/>
          </a:xfrm>
          <a:prstGeom prst="rect">
            <a:avLst/>
          </a:prstGeom>
        </p:spPr>
        <p:txBody>
          <a:bodyPr wrap="square">
            <a:spAutoFit/>
          </a:bodyPr>
          <a:lstStyle/>
          <a:p>
            <a:pPr>
              <a:defRPr/>
            </a:pPr>
            <a:r>
              <a:rPr lang="en-AU" sz="1200" dirty="0">
                <a:solidFill>
                  <a:prstClr val="black"/>
                </a:solidFill>
                <a:latin typeface="Comic Sans MS" panose="030F0702030302020204" pitchFamily="66" charset="0"/>
                <a:cs typeface="Arial" pitchFamily="34" charset="0"/>
              </a:rPr>
              <a:t> </a:t>
            </a: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1 Reading Activity – Intro to natural hazards </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disaster, environment, hazard, interrelated, negative, resilience.</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is the difference between a hazard and a disaster? 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7. What hazards affect Australia? ___________________________________________________________________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What hazards have impacted on your life? Have you experienced a natural disaster? 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 </a:t>
            </a:r>
            <a:r>
              <a:rPr lang="en-AU" sz="1200" b="1" dirty="0">
                <a:solidFill>
                  <a:prstClr val="black"/>
                </a:solidFill>
                <a:latin typeface="Comic Sans MS" panose="030F0702030302020204" pitchFamily="66" charset="0"/>
                <a:cs typeface="Arial" pitchFamily="34" charset="0"/>
              </a:rPr>
              <a:t>Australia’s natural hazards and disasters</a:t>
            </a:r>
          </a:p>
          <a:p>
            <a:endParaRPr lang="en-AU" sz="1200" dirty="0">
              <a:solidFill>
                <a:prstClr val="black"/>
              </a:solidFill>
              <a:latin typeface="Comic Sans MS" panose="030F0702030302020204" pitchFamily="66" charset="0"/>
              <a:cs typeface="Arial" pitchFamily="34" charset="0"/>
            </a:endParaRPr>
          </a:p>
          <a:p>
            <a:r>
              <a:rPr lang="en-AU" sz="1200" dirty="0">
                <a:solidFill>
                  <a:prstClr val="black"/>
                </a:solidFill>
                <a:latin typeface="Comic Sans MS" panose="030F0702030302020204" pitchFamily="66" charset="0"/>
                <a:cs typeface="Arial" pitchFamily="34" charset="0"/>
              </a:rPr>
              <a:t>A natural hazard is a threat of a naturally occurring event that will have a negative effect on people or the environment. Many natural hazards are interrelated, e.g. earthquakes can cause tsunami and drought can lead directly to famine or population displacement. </a:t>
            </a:r>
          </a:p>
          <a:p>
            <a:endParaRPr lang="en-AU" sz="1200" dirty="0">
              <a:solidFill>
                <a:prstClr val="black"/>
              </a:solidFill>
              <a:latin typeface="Comic Sans MS" panose="030F0702030302020204" pitchFamily="66" charset="0"/>
              <a:cs typeface="Arial" pitchFamily="34" charset="0"/>
            </a:endParaRPr>
          </a:p>
          <a:p>
            <a:r>
              <a:rPr lang="en-AU" sz="1200" dirty="0">
                <a:solidFill>
                  <a:prstClr val="black"/>
                </a:solidFill>
                <a:latin typeface="Comic Sans MS" panose="030F0702030302020204" pitchFamily="66" charset="0"/>
                <a:cs typeface="Arial" pitchFamily="34" charset="0"/>
              </a:rPr>
              <a:t>A natural disaster is the effect of the earth's natural hazards, for example flood, tornado, hurricane, volcanic eruption, earthquake, heatwave, or landslide. They can lead to financial, environmental or human losses. The resulting loss depends on the vulnerability of the affected population to resist the hazard, also called their resilience. Thus a natural hazard will not result in a natural disaster in areas without vulnerability, e.g. strong earthquakes in uninhabited areas</a:t>
            </a:r>
            <a:r>
              <a:rPr lang="en-AU" sz="1200" dirty="0">
                <a:solidFill>
                  <a:prstClr val="black"/>
                </a:solidFill>
                <a:latin typeface="Comic Sans MS" panose="030F0702030302020204" pitchFamily="66" charset="0"/>
              </a:rPr>
              <a:t>.</a:t>
            </a:r>
          </a:p>
          <a:p>
            <a:endParaRPr lang="en-AU" sz="1200" dirty="0">
              <a:solidFill>
                <a:prstClr val="black"/>
              </a:solidFill>
              <a:latin typeface="Comic Sans MS" panose="030F0702030302020204" pitchFamily="66" charset="0"/>
              <a:cs typeface="Arial" pitchFamily="34" charset="0"/>
            </a:endParaRPr>
          </a:p>
          <a:p>
            <a:r>
              <a:rPr lang="en-AU" sz="1200" dirty="0">
                <a:solidFill>
                  <a:prstClr val="black"/>
                </a:solidFill>
                <a:latin typeface="Comic Sans MS" panose="030F0702030302020204" pitchFamily="66" charset="0"/>
                <a:cs typeface="Arial" pitchFamily="34" charset="0"/>
              </a:rPr>
              <a:t>While Australia regularly experiences the impacts of a wide range of natural hazards, we have few natural disasters compared to some parts of the world. </a:t>
            </a:r>
          </a:p>
          <a:p>
            <a:r>
              <a:rPr lang="en-AU" sz="1200" dirty="0">
                <a:solidFill>
                  <a:prstClr val="black"/>
                </a:solidFill>
                <a:latin typeface="Comic Sans MS" panose="030F0702030302020204" pitchFamily="66" charset="0"/>
                <a:cs typeface="Arial" pitchFamily="34" charset="0"/>
              </a:rPr>
              <a:t>This is because most natural hazards in Australia occur in areas where few people live and where there is very little that can be destroyed or damaged. </a:t>
            </a:r>
          </a:p>
          <a:p>
            <a:r>
              <a:rPr lang="en-AU" sz="1200" dirty="0">
                <a:solidFill>
                  <a:prstClr val="black"/>
                </a:solidFill>
                <a:latin typeface="Comic Sans MS" panose="030F0702030302020204" pitchFamily="66" charset="0"/>
                <a:cs typeface="Arial" pitchFamily="34" charset="0"/>
              </a:rPr>
              <a:t>The impact of natural hazards is more commonly felt through damage and destruction of personal property and loss of income , although sometimes lives are lost as well. </a:t>
            </a:r>
          </a:p>
          <a:p>
            <a:r>
              <a:rPr lang="en-AU" sz="1200" dirty="0">
                <a:solidFill>
                  <a:prstClr val="black"/>
                </a:solidFill>
                <a:latin typeface="Comic Sans MS" panose="030F0702030302020204" pitchFamily="66" charset="0"/>
                <a:cs typeface="Arial" pitchFamily="34" charset="0"/>
              </a:rPr>
              <a:t>The types of natural hazards also vary depending upon  the location and the time of year. </a:t>
            </a:r>
          </a:p>
          <a:p>
            <a:r>
              <a:rPr lang="en-AU" sz="1200" dirty="0">
                <a:solidFill>
                  <a:prstClr val="black"/>
                </a:solidFill>
                <a:latin typeface="Comic Sans MS" panose="030F0702030302020204" pitchFamily="66" charset="0"/>
                <a:cs typeface="Arial" pitchFamily="34" charset="0"/>
              </a:rPr>
              <a:t>All Australians are at risk of experiencing a severe storm, drought, heatwave  or earthquake at some stage. </a:t>
            </a:r>
          </a:p>
          <a:p>
            <a:r>
              <a:rPr lang="en-AU" sz="1200" dirty="0">
                <a:solidFill>
                  <a:prstClr val="black"/>
                </a:solidFill>
                <a:latin typeface="Comic Sans MS" panose="030F0702030302020204" pitchFamily="66" charset="0"/>
                <a:cs typeface="Arial" pitchFamily="34" charset="0"/>
              </a:rPr>
              <a:t>Only 3 million Australians are at risk of a cyclone, tsunami or landslide and no Australians are at risk from volcanoes.</a:t>
            </a:r>
          </a:p>
        </p:txBody>
      </p:sp>
    </p:spTree>
    <p:extLst>
      <p:ext uri="{BB962C8B-B14F-4D97-AF65-F5344CB8AC3E}">
        <p14:creationId xmlns:p14="http://schemas.microsoft.com/office/powerpoint/2010/main" val="653548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86" y="51876"/>
            <a:ext cx="9144000" cy="6555641"/>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2 Reading Activity – Impacts of natural hazards</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common sense, essentials,  inevitable, planning, resources, scramble,</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does disasters are  inevitable mean? __________________________________________________________</a:t>
            </a:r>
          </a:p>
          <a:p>
            <a:pPr>
              <a:defRPr/>
            </a:pPr>
            <a:r>
              <a:rPr lang="en-AU" sz="1200" kern="0" dirty="0">
                <a:solidFill>
                  <a:prstClr val="black"/>
                </a:solidFill>
                <a:latin typeface="Comic Sans MS" pitchFamily="66" charset="0"/>
                <a:cs typeface="Arial" pitchFamily="34" charset="0"/>
              </a:rPr>
              <a:t>7.  What things should you have in case of an emergency? 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A fire is coming ! What 5 things would you take from your house that cannot be replaced? 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a:t>
            </a:r>
          </a:p>
          <a:p>
            <a:pPr>
              <a:defRPr/>
            </a:pPr>
            <a:endParaRPr lang="en-AU" sz="1200" b="1" kern="0" dirty="0">
              <a:solidFill>
                <a:prstClr val="black"/>
              </a:solidFill>
              <a:latin typeface="Comic Sans MS" pitchFamily="66" charset="0"/>
              <a:cs typeface="Arial" pitchFamily="34" charset="0"/>
            </a:endParaRPr>
          </a:p>
          <a:p>
            <a:pPr>
              <a:defRPr/>
            </a:pPr>
            <a:r>
              <a:rPr lang="en-AU" sz="1200" b="1" dirty="0">
                <a:solidFill>
                  <a:prstClr val="black"/>
                </a:solidFill>
                <a:latin typeface="Comic Sans MS" panose="030F0702030302020204" pitchFamily="66" charset="0"/>
              </a:rPr>
              <a:t>Good planning makes a difference during natural disaster</a:t>
            </a:r>
          </a:p>
          <a:p>
            <a:r>
              <a:rPr lang="en-AU" sz="1200" dirty="0">
                <a:solidFill>
                  <a:prstClr val="black"/>
                </a:solidFill>
                <a:latin typeface="Comic Sans MS" panose="030F0702030302020204" pitchFamily="66" charset="0"/>
              </a:rPr>
              <a:t> </a:t>
            </a:r>
          </a:p>
          <a:p>
            <a:r>
              <a:rPr lang="en-AU" sz="1200" dirty="0">
                <a:solidFill>
                  <a:prstClr val="black"/>
                </a:solidFill>
                <a:latin typeface="Comic Sans MS" panose="030F0702030302020204" pitchFamily="66" charset="0"/>
              </a:rPr>
              <a:t>DISASTERS are inevitable, but the manner in which they are handled can make the world of difference.</a:t>
            </a:r>
          </a:p>
          <a:p>
            <a:r>
              <a:rPr lang="en-AU" sz="1200" dirty="0">
                <a:solidFill>
                  <a:prstClr val="black"/>
                </a:solidFill>
                <a:latin typeface="Comic Sans MS" panose="030F0702030302020204" pitchFamily="66" charset="0"/>
              </a:rPr>
              <a:t>Put yourself, your family and your property in good stead with planning and preparation.</a:t>
            </a:r>
          </a:p>
          <a:p>
            <a:r>
              <a:rPr lang="en-AU" sz="1200" dirty="0">
                <a:solidFill>
                  <a:prstClr val="black"/>
                </a:solidFill>
                <a:latin typeface="Comic Sans MS" panose="030F0702030302020204" pitchFamily="66" charset="0"/>
              </a:rPr>
              <a:t>Disaster Recovery coordinator Russell </a:t>
            </a:r>
            <a:r>
              <a:rPr lang="en-AU" sz="1200" dirty="0" err="1">
                <a:solidFill>
                  <a:prstClr val="black"/>
                </a:solidFill>
                <a:latin typeface="Comic Sans MS" panose="030F0702030302020204" pitchFamily="66" charset="0"/>
              </a:rPr>
              <a:t>Barne</a:t>
            </a:r>
            <a:r>
              <a:rPr lang="en-AU" sz="1200" dirty="0">
                <a:solidFill>
                  <a:prstClr val="black"/>
                </a:solidFill>
                <a:latin typeface="Comic Sans MS" panose="030F0702030302020204" pitchFamily="66" charset="0"/>
              </a:rPr>
              <a:t> said every new disaster should be treated on its own merit, but preparations are largely similar for all.</a:t>
            </a:r>
          </a:p>
          <a:p>
            <a:r>
              <a:rPr lang="en-AU" sz="1200" dirty="0">
                <a:solidFill>
                  <a:prstClr val="black"/>
                </a:solidFill>
                <a:latin typeface="Comic Sans MS" panose="030F0702030302020204" pitchFamily="66" charset="0"/>
              </a:rPr>
              <a:t>"People tend to forget all common sense each and every time there's a new disaster," he said.</a:t>
            </a:r>
          </a:p>
          <a:p>
            <a:r>
              <a:rPr lang="en-AU" sz="1200" dirty="0">
                <a:solidFill>
                  <a:prstClr val="black"/>
                </a:solidFill>
                <a:latin typeface="Comic Sans MS" panose="030F0702030302020204" pitchFamily="66" charset="0"/>
              </a:rPr>
              <a:t>"But the essentials are always the same no matter what you are confronting."</a:t>
            </a:r>
          </a:p>
          <a:p>
            <a:r>
              <a:rPr lang="en-AU" sz="1200" dirty="0">
                <a:solidFill>
                  <a:prstClr val="black"/>
                </a:solidFill>
                <a:latin typeface="Comic Sans MS" panose="030F0702030302020204" pitchFamily="66" charset="0"/>
              </a:rPr>
              <a:t>Mr </a:t>
            </a:r>
            <a:r>
              <a:rPr lang="en-AU" sz="1200" dirty="0" err="1">
                <a:solidFill>
                  <a:prstClr val="black"/>
                </a:solidFill>
                <a:latin typeface="Comic Sans MS" panose="030F0702030302020204" pitchFamily="66" charset="0"/>
              </a:rPr>
              <a:t>Barne</a:t>
            </a:r>
            <a:r>
              <a:rPr lang="en-AU" sz="1200" dirty="0">
                <a:solidFill>
                  <a:prstClr val="black"/>
                </a:solidFill>
                <a:latin typeface="Comic Sans MS" panose="030F0702030302020204" pitchFamily="66" charset="0"/>
              </a:rPr>
              <a:t> said the hardest times associated with disasters were often not the impact itself, but the clean-up effort and scramble for resources.</a:t>
            </a:r>
          </a:p>
          <a:p>
            <a:r>
              <a:rPr lang="en-AU" sz="1200" dirty="0">
                <a:solidFill>
                  <a:prstClr val="black"/>
                </a:solidFill>
                <a:latin typeface="Comic Sans MS" panose="030F0702030302020204" pitchFamily="66" charset="0"/>
              </a:rPr>
              <a:t>"Everyone always forgets simple things like filling up their cars with petrol and withdrawing cash from ATMs," he said.</a:t>
            </a:r>
          </a:p>
          <a:p>
            <a:r>
              <a:rPr lang="en-AU" sz="1200" dirty="0">
                <a:solidFill>
                  <a:prstClr val="black"/>
                </a:solidFill>
                <a:latin typeface="Comic Sans MS" panose="030F0702030302020204" pitchFamily="66" charset="0"/>
              </a:rPr>
              <a:t>"It's common courtesy to help your neighbours out, and I must say, Australians are pretty good for that. Do yourself a favour and stock up to avoiding fighting over the last loaf of bread."</a:t>
            </a:r>
          </a:p>
          <a:p>
            <a:r>
              <a:rPr lang="en-AU" sz="1200" dirty="0">
                <a:solidFill>
                  <a:prstClr val="black"/>
                </a:solidFill>
                <a:latin typeface="Comic Sans MS" panose="030F0702030302020204" pitchFamily="66" charset="0"/>
              </a:rPr>
              <a:t>Getting ready: </a:t>
            </a:r>
          </a:p>
          <a:p>
            <a:r>
              <a:rPr lang="en-AU" sz="1200" dirty="0">
                <a:solidFill>
                  <a:prstClr val="black"/>
                </a:solidFill>
                <a:latin typeface="Comic Sans MS" panose="030F0702030302020204" pitchFamily="66" charset="0"/>
              </a:rPr>
              <a:t>• Prepare an emergency kit with essential items to survive several days without power including a radio, food, torch, water batteries and candles.</a:t>
            </a:r>
          </a:p>
          <a:p>
            <a:r>
              <a:rPr lang="en-AU" sz="1200" dirty="0">
                <a:solidFill>
                  <a:prstClr val="black"/>
                </a:solidFill>
                <a:latin typeface="Comic Sans MS" panose="030F0702030302020204" pitchFamily="66" charset="0"/>
              </a:rPr>
              <a:t> • Be aware of what risks exist in your area. </a:t>
            </a:r>
          </a:p>
          <a:p>
            <a:r>
              <a:rPr lang="en-AU" sz="1200" dirty="0">
                <a:solidFill>
                  <a:prstClr val="black"/>
                </a:solidFill>
                <a:latin typeface="Comic Sans MS" panose="030F0702030302020204" pitchFamily="66" charset="0"/>
              </a:rPr>
              <a:t> • Be prepared to lose access to your local store, or main roads.</a:t>
            </a:r>
          </a:p>
          <a:p>
            <a:r>
              <a:rPr lang="en-AU" sz="1200" dirty="0">
                <a:solidFill>
                  <a:prstClr val="black"/>
                </a:solidFill>
                <a:latin typeface="Comic Sans MS" panose="030F0702030302020204" pitchFamily="66" charset="0"/>
              </a:rPr>
              <a:t> • Sign up for Early Warning Alert System on the council website.</a:t>
            </a:r>
          </a:p>
          <a:p>
            <a:r>
              <a:rPr lang="en-AU" sz="1200" dirty="0">
                <a:solidFill>
                  <a:prstClr val="black"/>
                </a:solidFill>
                <a:latin typeface="Comic Sans MS" panose="030F0702030302020204" pitchFamily="66" charset="0"/>
              </a:rPr>
              <a:t> • Ensure you have cash: ATM's can be expected to be down for a number of days.</a:t>
            </a:r>
          </a:p>
          <a:p>
            <a:r>
              <a:rPr lang="en-AU" sz="1200" dirty="0">
                <a:solidFill>
                  <a:prstClr val="black"/>
                </a:solidFill>
                <a:latin typeface="Comic Sans MS" panose="030F0702030302020204" pitchFamily="66" charset="0"/>
              </a:rPr>
              <a:t> • Fill your vehicles with fuel</a:t>
            </a:r>
          </a:p>
        </p:txBody>
      </p:sp>
    </p:spTree>
    <p:extLst>
      <p:ext uri="{BB962C8B-B14F-4D97-AF65-F5344CB8AC3E}">
        <p14:creationId xmlns:p14="http://schemas.microsoft.com/office/powerpoint/2010/main" val="77429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261"/>
            <a:ext cx="9144000" cy="4339650"/>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3 Reading Activity – Severe storms</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accompanied, common, damage, hazard, impact, intensity, unstable, </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is a severe storm? ________________________________________________________________________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are the impacts of a severe storm? 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8. What dangers are there in a severe storm? 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r>
              <a:rPr lang="en-AU" sz="1200" b="1" dirty="0">
                <a:solidFill>
                  <a:prstClr val="black"/>
                </a:solidFill>
                <a:latin typeface="Comic Sans MS" panose="030F0702030302020204" pitchFamily="66" charset="0"/>
              </a:rPr>
              <a:t>Severe storms </a:t>
            </a:r>
            <a:r>
              <a:rPr lang="en-AU" sz="1200" dirty="0">
                <a:solidFill>
                  <a:prstClr val="black"/>
                </a:solidFill>
                <a:latin typeface="Comic Sans MS" panose="030F0702030302020204" pitchFamily="66" charset="0"/>
              </a:rPr>
              <a:t>are Australia’s most common natural hazard. They are localised disturbances in the atmosphere accompanied by thunder, lightning, rain, snow or hail. They can occur anywhere in Australia and are responsible for more damage (as measured by insurance costs) than tropical cyclones, bushfires or earthquakes.</a:t>
            </a:r>
          </a:p>
          <a:p>
            <a:r>
              <a:rPr lang="en-AU" sz="1200" dirty="0">
                <a:solidFill>
                  <a:prstClr val="black"/>
                </a:solidFill>
                <a:latin typeface="Comic Sans MS" panose="030F0702030302020204" pitchFamily="66" charset="0"/>
              </a:rPr>
              <a:t>Storms usually affect a smaller area than do tropical cyclones and floods, so their impact is often underestimated. On average, severe storms in Australia kill between five and ten people a year, mostly because of lightning strikes. More deaths occur when strong winds cause power lines and tree limbs to fall, and debris (such as roofing iron) to become airborne.</a:t>
            </a:r>
          </a:p>
          <a:p>
            <a:r>
              <a:rPr lang="en-AU" sz="1200" b="1" i="1" dirty="0">
                <a:solidFill>
                  <a:prstClr val="black"/>
                </a:solidFill>
                <a:latin typeface="Comic Sans MS" panose="030F0702030302020204" pitchFamily="66" charset="0"/>
              </a:rPr>
              <a:t>How do storms develop?</a:t>
            </a:r>
          </a:p>
          <a:p>
            <a:r>
              <a:rPr lang="en-AU" sz="1200" dirty="0">
                <a:solidFill>
                  <a:prstClr val="black"/>
                </a:solidFill>
                <a:latin typeface="Comic Sans MS" panose="030F0702030302020204" pitchFamily="66" charset="0"/>
              </a:rPr>
              <a:t>Storms develop when warm, moist air rises rapidly in an unstable atmosphere. Sometimes this upward movement is initiated by the passage of a cold front. On other occasions (often in summer), the heating of the earth’s surface is enough to initiate the rapid upward movement of moist air. Most of these storms do not reach the level of intensity needed to produce widespread damage, but they all produce lightning, which can cause death, injury and damage. Sometimes they are accompanied by hail, wind gusts and flash flooding.</a:t>
            </a:r>
          </a:p>
        </p:txBody>
      </p:sp>
      <p:sp>
        <p:nvSpPr>
          <p:cNvPr id="4" name="Rectangle 3"/>
          <p:cNvSpPr/>
          <p:nvPr/>
        </p:nvSpPr>
        <p:spPr>
          <a:xfrm>
            <a:off x="6540" y="4841266"/>
            <a:ext cx="3751731" cy="1938992"/>
          </a:xfrm>
          <a:prstGeom prst="rect">
            <a:avLst/>
          </a:prstGeom>
        </p:spPr>
        <p:txBody>
          <a:bodyPr wrap="square">
            <a:spAutoFit/>
          </a:bodyPr>
          <a:lstStyle/>
          <a:p>
            <a:r>
              <a:rPr lang="en-AU" sz="1200" b="1" dirty="0">
                <a:solidFill>
                  <a:prstClr val="black"/>
                </a:solidFill>
              </a:rPr>
              <a:t>At 1:10 PM, Bureau of Meteorology weather radar detected severe thunderstorms near Kurri Kurri and Lochinvar. These thunderstorms are moving towards the south-east.</a:t>
            </a:r>
          </a:p>
          <a:p>
            <a:r>
              <a:rPr lang="en-AU" sz="1200" b="1" dirty="0">
                <a:solidFill>
                  <a:prstClr val="black"/>
                </a:solidFill>
              </a:rPr>
              <a:t>Severe thunderstorms are forecast to affect Maitland, Raymond Terrace and Newcastle City by 1:40 PM and Lemon Tree Passage, Anna Bay and Nelson Bay by 2:10 PM.</a:t>
            </a:r>
          </a:p>
          <a:p>
            <a:r>
              <a:rPr lang="en-AU" sz="1200" b="1" dirty="0">
                <a:solidFill>
                  <a:prstClr val="black"/>
                </a:solidFill>
              </a:rPr>
              <a:t>Large hailstones, destructive winds and very heavy rainfall are possible.</a:t>
            </a:r>
            <a:endParaRPr lang="en-AU" sz="1200" dirty="0">
              <a:solidFill>
                <a:prstClr val="black"/>
              </a:solidFill>
            </a:endParaRPr>
          </a:p>
        </p:txBody>
      </p:sp>
      <p:sp>
        <p:nvSpPr>
          <p:cNvPr id="5" name="Rectangle 4"/>
          <p:cNvSpPr/>
          <p:nvPr/>
        </p:nvSpPr>
        <p:spPr>
          <a:xfrm>
            <a:off x="3923928" y="4656600"/>
            <a:ext cx="5760640" cy="2123658"/>
          </a:xfrm>
          <a:prstGeom prst="rect">
            <a:avLst/>
          </a:prstGeom>
        </p:spPr>
        <p:txBody>
          <a:bodyPr wrap="square">
            <a:spAutoFit/>
          </a:bodyPr>
          <a:lstStyle/>
          <a:p>
            <a:r>
              <a:rPr lang="en-AU" sz="1200" b="1" dirty="0">
                <a:solidFill>
                  <a:prstClr val="black"/>
                </a:solidFill>
              </a:rPr>
              <a:t>The State Emergency Service advises that people should do the following:</a:t>
            </a:r>
          </a:p>
          <a:p>
            <a:pPr marL="171450" indent="-171450">
              <a:buFont typeface="Arial" panose="020B0604020202020204" pitchFamily="34" charset="0"/>
              <a:buChar char="•"/>
            </a:pPr>
            <a:r>
              <a:rPr lang="en-AU" sz="1200" b="1" dirty="0">
                <a:solidFill>
                  <a:prstClr val="black"/>
                </a:solidFill>
              </a:rPr>
              <a:t>Move your car under cover or away from trees.</a:t>
            </a:r>
          </a:p>
          <a:p>
            <a:pPr marL="171450" indent="-171450">
              <a:buFont typeface="Arial" panose="020B0604020202020204" pitchFamily="34" charset="0"/>
              <a:buChar char="•"/>
            </a:pPr>
            <a:r>
              <a:rPr lang="en-AU" sz="1200" b="1" dirty="0">
                <a:solidFill>
                  <a:prstClr val="black"/>
                </a:solidFill>
              </a:rPr>
              <a:t>Secure or put away loose items around your house, yard and balcony.</a:t>
            </a:r>
          </a:p>
          <a:p>
            <a:pPr marL="171450" indent="-171450">
              <a:buFont typeface="Arial" panose="020B0604020202020204" pitchFamily="34" charset="0"/>
              <a:buChar char="•"/>
            </a:pPr>
            <a:r>
              <a:rPr lang="en-AU" sz="1200" b="1" dirty="0">
                <a:solidFill>
                  <a:prstClr val="black"/>
                </a:solidFill>
              </a:rPr>
              <a:t>Keep clear of fallen power lines.</a:t>
            </a:r>
          </a:p>
          <a:p>
            <a:pPr marL="171450" indent="-171450">
              <a:buFont typeface="Arial" panose="020B0604020202020204" pitchFamily="34" charset="0"/>
              <a:buChar char="•"/>
            </a:pPr>
            <a:r>
              <a:rPr lang="en-AU" sz="1200" b="1" dirty="0">
                <a:solidFill>
                  <a:prstClr val="black"/>
                </a:solidFill>
              </a:rPr>
              <a:t>Keep clear of creeks and storm drains.</a:t>
            </a:r>
          </a:p>
          <a:p>
            <a:pPr marL="171450" indent="-171450">
              <a:buFont typeface="Arial" panose="020B0604020202020204" pitchFamily="34" charset="0"/>
              <a:buChar char="•"/>
            </a:pPr>
            <a:r>
              <a:rPr lang="en-AU" sz="1200" b="1" dirty="0">
                <a:solidFill>
                  <a:prstClr val="black"/>
                </a:solidFill>
              </a:rPr>
              <a:t>Don't walk, ride your bike or drive through flood water.</a:t>
            </a:r>
          </a:p>
          <a:p>
            <a:pPr marL="171450" indent="-171450">
              <a:buFont typeface="Arial" panose="020B0604020202020204" pitchFamily="34" charset="0"/>
              <a:buChar char="•"/>
            </a:pPr>
            <a:r>
              <a:rPr lang="en-AU" sz="1200" b="1" dirty="0">
                <a:solidFill>
                  <a:prstClr val="black"/>
                </a:solidFill>
              </a:rPr>
              <a:t>Unplug computers and appliances.</a:t>
            </a:r>
          </a:p>
          <a:p>
            <a:pPr marL="171450" indent="-171450">
              <a:buFont typeface="Arial" panose="020B0604020202020204" pitchFamily="34" charset="0"/>
              <a:buChar char="•"/>
            </a:pPr>
            <a:r>
              <a:rPr lang="en-AU" sz="1200" b="1" dirty="0">
                <a:solidFill>
                  <a:prstClr val="black"/>
                </a:solidFill>
              </a:rPr>
              <a:t>Avoid using the phone during the storm.</a:t>
            </a:r>
          </a:p>
          <a:p>
            <a:pPr marL="171450" indent="-171450">
              <a:buFont typeface="Arial" panose="020B0604020202020204" pitchFamily="34" charset="0"/>
              <a:buChar char="•"/>
            </a:pPr>
            <a:r>
              <a:rPr lang="en-AU" sz="1200" b="1" dirty="0">
                <a:solidFill>
                  <a:prstClr val="black"/>
                </a:solidFill>
              </a:rPr>
              <a:t>Stay indoors away from windows, and keep children and pets indoors as well.</a:t>
            </a:r>
          </a:p>
          <a:p>
            <a:pPr marL="171450" indent="-171450">
              <a:buFont typeface="Arial" panose="020B0604020202020204" pitchFamily="34" charset="0"/>
              <a:buChar char="•"/>
            </a:pPr>
            <a:r>
              <a:rPr lang="en-AU" sz="1200" b="1" dirty="0">
                <a:solidFill>
                  <a:prstClr val="black"/>
                </a:solidFill>
              </a:rPr>
              <a:t>For emergency help in floods and storms, ring your local SES Unit on 13 2500.</a:t>
            </a:r>
          </a:p>
          <a:p>
            <a:pPr marL="171450" indent="-171450">
              <a:buFont typeface="Arial" panose="020B0604020202020204" pitchFamily="34" charset="0"/>
              <a:buChar char="•"/>
            </a:pPr>
            <a:r>
              <a:rPr lang="en-AU" sz="1200" b="1" dirty="0">
                <a:solidFill>
                  <a:prstClr val="black"/>
                </a:solidFill>
              </a:rPr>
              <a:t>The next warning is due to be issued by 2:10 PM.</a:t>
            </a:r>
            <a:endParaRPr lang="en-AU" sz="1200" dirty="0">
              <a:solidFill>
                <a:prstClr val="black"/>
              </a:solidFill>
            </a:endParaRPr>
          </a:p>
        </p:txBody>
      </p:sp>
      <p:sp>
        <p:nvSpPr>
          <p:cNvPr id="6" name="Rectangle 5"/>
          <p:cNvSpPr/>
          <p:nvPr/>
        </p:nvSpPr>
        <p:spPr>
          <a:xfrm>
            <a:off x="6540" y="4241101"/>
            <a:ext cx="9144000" cy="830997"/>
          </a:xfrm>
          <a:prstGeom prst="rect">
            <a:avLst/>
          </a:prstGeom>
        </p:spPr>
        <p:txBody>
          <a:bodyPr wrap="square">
            <a:spAutoFit/>
          </a:bodyPr>
          <a:lstStyle/>
          <a:p>
            <a:r>
              <a:rPr lang="en-AU" sz="1200" dirty="0">
                <a:solidFill>
                  <a:prstClr val="black"/>
                </a:solidFill>
              </a:rPr>
              <a:t>NSW SEVERE THUNDERSTORM WARN ING—SYDNEY/NEWCAS TLE/WOLLONGONG REGION for LARGE HAILSTONES, DESTRUCTIVE WIND and VERY HEAVY RAINFALL </a:t>
            </a:r>
            <a:r>
              <a:rPr lang="en-AU" sz="1200" i="1" dirty="0">
                <a:solidFill>
                  <a:prstClr val="black"/>
                </a:solidFill>
              </a:rPr>
              <a:t>For people in parts of the Greater Newcastle and Maitland/Cessnock areas.</a:t>
            </a:r>
            <a:r>
              <a:rPr lang="en-AU" sz="1200" dirty="0">
                <a:solidFill>
                  <a:prstClr val="black"/>
                </a:solidFill>
              </a:rPr>
              <a:t> Issued at 1:14 PM Monday, 13 November 2006.</a:t>
            </a:r>
          </a:p>
          <a:p>
            <a:endParaRPr lang="en-AU" sz="1200" dirty="0">
              <a:solidFill>
                <a:prstClr val="black"/>
              </a:solidFill>
            </a:endParaRPr>
          </a:p>
        </p:txBody>
      </p:sp>
    </p:spTree>
    <p:extLst>
      <p:ext uri="{BB962C8B-B14F-4D97-AF65-F5344CB8AC3E}">
        <p14:creationId xmlns:p14="http://schemas.microsoft.com/office/powerpoint/2010/main" val="3628222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88640"/>
            <a:ext cx="9036496"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fontAlgn="auto">
              <a:spcBef>
                <a:spcPts val="0"/>
              </a:spcBef>
              <a:spcAft>
                <a:spcPts val="0"/>
              </a:spcAft>
              <a:defRPr/>
            </a:pPr>
            <a:r>
              <a:rPr lang="en-AU" sz="1200" b="1" kern="0" dirty="0">
                <a:solidFill>
                  <a:prstClr val="black"/>
                </a:solidFill>
                <a:latin typeface="Comic Sans MS" pitchFamily="66" charset="0"/>
              </a:rPr>
              <a:t>Year 9 </a:t>
            </a:r>
            <a:r>
              <a:rPr lang="en-AU" sz="1200" b="1" kern="0" dirty="0" err="1">
                <a:solidFill>
                  <a:prstClr val="black"/>
                </a:solidFill>
                <a:latin typeface="Comic Sans MS" pitchFamily="66" charset="0"/>
              </a:rPr>
              <a:t>Geog</a:t>
            </a:r>
            <a:r>
              <a:rPr lang="en-AU" sz="1200" b="1" kern="0" dirty="0">
                <a:solidFill>
                  <a:prstClr val="black"/>
                </a:solidFill>
                <a:latin typeface="Comic Sans MS" pitchFamily="66" charset="0"/>
              </a:rPr>
              <a:t> – Natural Hazards  Lesson </a:t>
            </a:r>
            <a:r>
              <a:rPr lang="en-AU" sz="1200" b="1" kern="0" dirty="0" smtClean="0">
                <a:solidFill>
                  <a:prstClr val="black"/>
                </a:solidFill>
                <a:latin typeface="Comic Sans MS" pitchFamily="66" charset="0"/>
              </a:rPr>
              <a:t>4 </a:t>
            </a:r>
            <a:r>
              <a:rPr lang="en-AU" sz="1200" b="1" kern="0" dirty="0">
                <a:solidFill>
                  <a:prstClr val="black"/>
                </a:solidFill>
                <a:latin typeface="Comic Sans MS" pitchFamily="66" charset="0"/>
              </a:rPr>
              <a:t>Reading Activity – </a:t>
            </a:r>
            <a:r>
              <a:rPr lang="en-AU" sz="1200" b="1" kern="0" dirty="0" smtClean="0">
                <a:solidFill>
                  <a:prstClr val="black"/>
                </a:solidFill>
                <a:latin typeface="Comic Sans MS" pitchFamily="66" charset="0"/>
              </a:rPr>
              <a:t>Flooding</a:t>
            </a:r>
          </a:p>
          <a:p>
            <a:pPr marL="228600" indent="-228600" fontAlgn="auto">
              <a:spcBef>
                <a:spcPts val="0"/>
              </a:spcBef>
              <a:spcAft>
                <a:spcPts val="0"/>
              </a:spcAft>
              <a:buFont typeface="+mj-lt"/>
              <a:buAutoNum type="arabicPeriod"/>
              <a:defRPr/>
            </a:pPr>
            <a:r>
              <a:rPr lang="en-AU" sz="1200" kern="0" dirty="0" smtClean="0">
                <a:solidFill>
                  <a:prstClr val="black"/>
                </a:solidFill>
                <a:latin typeface="Comic Sans MS" pitchFamily="66" charset="0"/>
              </a:rPr>
              <a:t>Write </a:t>
            </a:r>
            <a:r>
              <a:rPr lang="en-AU" sz="1200" kern="0" dirty="0">
                <a:solidFill>
                  <a:prstClr val="black"/>
                </a:solidFill>
                <a:latin typeface="Comic Sans MS" pitchFamily="66" charset="0"/>
              </a:rPr>
              <a:t>down the heading. ____________________________________________________________________</a:t>
            </a:r>
          </a:p>
          <a:p>
            <a:pPr marL="228600" indent="-228600" fontAlgn="auto">
              <a:spcBef>
                <a:spcPts val="0"/>
              </a:spcBef>
              <a:spcAft>
                <a:spcPts val="0"/>
              </a:spcAft>
              <a:buFont typeface="+mj-lt"/>
              <a:buAutoNum type="arabicPeriod"/>
              <a:defRPr/>
            </a:pPr>
            <a:r>
              <a:rPr lang="en-AU" sz="1200" kern="0" dirty="0">
                <a:solidFill>
                  <a:prstClr val="black"/>
                </a:solidFill>
                <a:latin typeface="Comic Sans MS" pitchFamily="66" charset="0"/>
              </a:rPr>
              <a:t>What do you think this piece of writing is about?_________________________________________________</a:t>
            </a:r>
          </a:p>
          <a:p>
            <a:pPr marL="228600" indent="-228600" fontAlgn="auto">
              <a:spcBef>
                <a:spcPts val="0"/>
              </a:spcBef>
              <a:spcAft>
                <a:spcPts val="0"/>
              </a:spcAft>
              <a:buFont typeface="+mj-lt"/>
              <a:buAutoNum type="arabicPeriod"/>
              <a:defRPr/>
            </a:pPr>
            <a:r>
              <a:rPr lang="en-AU" sz="1200" kern="0" dirty="0">
                <a:solidFill>
                  <a:prstClr val="black"/>
                </a:solidFill>
                <a:latin typeface="Comic Sans MS" pitchFamily="66" charset="0"/>
              </a:rPr>
              <a:t>Is it descriptive, informative or persuasive?_____________________________________________________</a:t>
            </a:r>
          </a:p>
          <a:p>
            <a:pPr marL="228600" indent="-228600" fontAlgn="auto">
              <a:spcBef>
                <a:spcPts val="0"/>
              </a:spcBef>
              <a:spcAft>
                <a:spcPts val="0"/>
              </a:spcAft>
              <a:buFont typeface="+mj-lt"/>
              <a:buAutoNum type="arabicPeriod"/>
              <a:defRPr/>
            </a:pPr>
            <a:r>
              <a:rPr lang="en-AU" sz="1200" kern="0" dirty="0">
                <a:solidFill>
                  <a:prstClr val="black"/>
                </a:solidFill>
                <a:latin typeface="Comic Sans MS" pitchFamily="66" charset="0"/>
              </a:rPr>
              <a:t>Read the piece of writing and circle any words whose meaning you are not sure of.</a:t>
            </a:r>
          </a:p>
          <a:p>
            <a:pPr marL="228600" indent="-228600" fontAlgn="auto">
              <a:spcBef>
                <a:spcPts val="0"/>
              </a:spcBef>
              <a:spcAft>
                <a:spcPts val="0"/>
              </a:spcAft>
              <a:buFont typeface="+mj-lt"/>
              <a:buAutoNum type="arabicPeriod"/>
              <a:defRPr/>
            </a:pPr>
            <a:r>
              <a:rPr lang="en-AU" sz="1200" kern="0" dirty="0">
                <a:solidFill>
                  <a:prstClr val="black"/>
                </a:solidFill>
                <a:latin typeface="Comic Sans MS" pitchFamily="66" charset="0"/>
              </a:rPr>
              <a:t>Underline the following words: </a:t>
            </a:r>
            <a:r>
              <a:rPr lang="en-AU" sz="1200" kern="0" dirty="0" smtClean="0">
                <a:solidFill>
                  <a:prstClr val="black"/>
                </a:solidFill>
                <a:latin typeface="Comic Sans MS" pitchFamily="66" charset="0"/>
              </a:rPr>
              <a:t>costly, impacts, ecosystems, infrastructure, insufficient,  intense, relatively, </a:t>
            </a:r>
          </a:p>
          <a:p>
            <a:pPr marL="228600" indent="-228600" fontAlgn="auto">
              <a:spcBef>
                <a:spcPts val="0"/>
              </a:spcBef>
              <a:spcAft>
                <a:spcPts val="0"/>
              </a:spcAft>
              <a:buFont typeface="+mj-lt"/>
              <a:buAutoNum type="arabicPeriod"/>
              <a:defRPr/>
            </a:pPr>
            <a:r>
              <a:rPr lang="en-AU" sz="1200" kern="0" dirty="0" smtClean="0">
                <a:solidFill>
                  <a:prstClr val="black"/>
                </a:solidFill>
                <a:latin typeface="Comic Sans MS" pitchFamily="66" charset="0"/>
              </a:rPr>
              <a:t>What provides a natural separation between westerly and easterly flowing rivers? ____________________________</a:t>
            </a:r>
          </a:p>
          <a:p>
            <a:pPr marL="228600" indent="-228600" fontAlgn="auto">
              <a:spcBef>
                <a:spcPts val="0"/>
              </a:spcBef>
              <a:spcAft>
                <a:spcPts val="0"/>
              </a:spcAft>
              <a:buFont typeface="+mj-lt"/>
              <a:buAutoNum type="arabicPeriod"/>
              <a:defRPr/>
            </a:pPr>
            <a:r>
              <a:rPr lang="en-AU" sz="1200" kern="0" dirty="0" smtClean="0">
                <a:solidFill>
                  <a:prstClr val="black"/>
                </a:solidFill>
                <a:latin typeface="Comic Sans MS" pitchFamily="66" charset="0"/>
              </a:rPr>
              <a:t>Why are floods so costly? ______________________________________________________________________</a:t>
            </a:r>
          </a:p>
          <a:p>
            <a:pPr fontAlgn="auto">
              <a:spcBef>
                <a:spcPts val="0"/>
              </a:spcBef>
              <a:spcAft>
                <a:spcPts val="0"/>
              </a:spcAft>
              <a:defRPr/>
            </a:pPr>
            <a:r>
              <a:rPr lang="en-AU" sz="1200" kern="0" dirty="0" smtClean="0">
                <a:solidFill>
                  <a:prstClr val="black"/>
                </a:solidFill>
                <a:latin typeface="Comic Sans MS" pitchFamily="66" charset="0"/>
              </a:rPr>
              <a:t>________________________________________________________________________________________________________________________________________________________________________________________</a:t>
            </a:r>
          </a:p>
          <a:p>
            <a:pPr fontAlgn="auto">
              <a:spcBef>
                <a:spcPts val="0"/>
              </a:spcBef>
              <a:spcAft>
                <a:spcPts val="0"/>
              </a:spcAft>
              <a:defRPr/>
            </a:pPr>
            <a:r>
              <a:rPr lang="en-AU" sz="1200" kern="0" dirty="0" smtClean="0">
                <a:solidFill>
                  <a:prstClr val="black"/>
                </a:solidFill>
                <a:latin typeface="Comic Sans MS" pitchFamily="66" charset="0"/>
              </a:rPr>
              <a:t>8. How do you think flood damage be prevented? ________________________________________________________</a:t>
            </a:r>
          </a:p>
          <a:p>
            <a:pPr fontAlgn="auto">
              <a:spcBef>
                <a:spcPts val="0"/>
              </a:spcBef>
              <a:spcAft>
                <a:spcPts val="0"/>
              </a:spcAft>
              <a:defRPr/>
            </a:pPr>
            <a:r>
              <a:rPr lang="en-AU" sz="1200" kern="0" dirty="0" smtClean="0">
                <a:solidFill>
                  <a:prstClr val="black"/>
                </a:solidFill>
                <a:latin typeface="Comic Sans MS" pitchFamily="66" charset="0"/>
              </a:rPr>
              <a:t>________________________________________________________________________________________________________________________________________________________________________________________</a:t>
            </a:r>
          </a:p>
          <a:p>
            <a:pPr marL="228600" indent="-228600" fontAlgn="auto">
              <a:spcBef>
                <a:spcPts val="0"/>
              </a:spcBef>
              <a:spcAft>
                <a:spcPts val="0"/>
              </a:spcAft>
              <a:buFont typeface="+mj-lt"/>
              <a:buAutoNum type="arabicPeriod"/>
              <a:defRPr/>
            </a:pPr>
            <a:endParaRPr lang="en-AU" altLang="en-US" sz="1200" b="1" u="sng" kern="0" dirty="0">
              <a:solidFill>
                <a:prstClr val="black"/>
              </a:solidFill>
              <a:latin typeface="Comic Sans MS" pitchFamily="66" charset="0"/>
              <a:ea typeface="Calibri" pitchFamily="34" charset="0"/>
            </a:endParaRPr>
          </a:p>
          <a:p>
            <a:pPr fontAlgn="auto">
              <a:spcBef>
                <a:spcPts val="0"/>
              </a:spcBef>
              <a:spcAft>
                <a:spcPts val="0"/>
              </a:spcAft>
              <a:defRPr/>
            </a:pPr>
            <a:r>
              <a:rPr lang="en-AU" altLang="en-US" sz="1200" b="1" u="sng" dirty="0" smtClean="0">
                <a:solidFill>
                  <a:srgbClr val="333333"/>
                </a:solidFill>
                <a:latin typeface="Comic Sans MS" panose="030F0702030302020204" pitchFamily="66" charset="0"/>
                <a:ea typeface="Calibri" pitchFamily="34" charset="0"/>
              </a:rPr>
              <a:t>Flooding in Australia</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Floods can have both positive and negative impacts. They can bring welcome relief for people and ecosystems suffering from prolonged drought, but also are estimated to be the most costly natural disaster in Australia.</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Every year in Australia, floods cause millions of dollars damage to buildings and critical infrastructure, such as roads and railways as well as to agricultural land and crops. They also disrupt business and can affect the health of communities.</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Flooding occurs in relatively low-lying areas adjacent to streams and rivers. In the extensive flat inland regions of Australia, floods may spread over thousands of square kilometres and last several weeks, with flood warnings sometimes issued months in advance. </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In the mountain and coastal regions of Australia flooding can happen rapidly with a warning of only a few hours in some cases.</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The Great Dividing Range which extends along the length of eastern Australia provides a natural separation between the longer and slower westerly flowing rivers and the shorter, faster easterly flowing coastal rivers. In some cases natural blockages at river mouths, including storm surge and high tides, also may cause localised flooding of estuaries and coastal lake systems.</a:t>
            </a:r>
            <a:endParaRPr lang="en-AU" altLang="en-US" sz="1200" dirty="0" smtClean="0">
              <a:solidFill>
                <a:prstClr val="black"/>
              </a:solidFill>
              <a:latin typeface="Comic Sans MS" panose="030F0702030302020204" pitchFamily="66" charset="0"/>
            </a:endParaRPr>
          </a:p>
          <a:p>
            <a:pPr eaLnBrk="0" hangingPunct="0">
              <a:buFontTx/>
              <a:buChar char="•"/>
            </a:pPr>
            <a:r>
              <a:rPr lang="en-AU" altLang="en-US" sz="1200" dirty="0" smtClean="0">
                <a:solidFill>
                  <a:srgbClr val="333333"/>
                </a:solidFill>
                <a:latin typeface="Comic Sans MS" pitchFamily="66" charset="0"/>
                <a:ea typeface="Calibri" pitchFamily="34" charset="0"/>
              </a:rPr>
              <a:t>Flash floods can occur almost anywhere there is a relatively short intense burst of rainfall such as during a thunderstorm. As a result of these events the drainage system has insufficient capacity or time to cope with the downpour. Although flash floods are generally localised, they pose a significant threat because of their unpredictability and normally short duration.</a:t>
            </a:r>
            <a:endParaRPr lang="en-AU" altLang="en-US" sz="1200"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1242163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98337"/>
            <a:ext cx="91440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5 Reading Activity – </a:t>
            </a:r>
            <a:r>
              <a:rPr lang="en-AU" sz="1200" b="1" kern="0" dirty="0">
                <a:solidFill>
                  <a:prstClr val="black"/>
                </a:solidFill>
                <a:latin typeface="Comic Sans MS" pitchFamily="66" charset="0"/>
              </a:rPr>
              <a:t>Bushfires (15 mins).</a:t>
            </a:r>
          </a:p>
          <a:p>
            <a:pPr marL="228600" indent="-228600">
              <a:buFont typeface="+mj-lt"/>
              <a:buAutoNum type="arabicPeriod"/>
              <a:defRPr/>
            </a:pPr>
            <a:r>
              <a:rPr lang="en-AU" sz="1200" kern="0" dirty="0">
                <a:solidFill>
                  <a:prstClr val="black"/>
                </a:solidFill>
                <a:latin typeface="Comic Sans MS" pitchFamily="66"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rPr>
              <a:t>Underline the following words: damage, environment, essential, flammable,  management, patterns, regeneration, </a:t>
            </a:r>
          </a:p>
          <a:p>
            <a:pPr marL="228600" indent="-228600">
              <a:buFont typeface="+mj-lt"/>
              <a:buAutoNum type="arabicPeriod"/>
              <a:defRPr/>
            </a:pPr>
            <a:r>
              <a:rPr lang="en-AU" sz="1200" kern="0" dirty="0">
                <a:solidFill>
                  <a:prstClr val="black"/>
                </a:solidFill>
                <a:latin typeface="Comic Sans MS" pitchFamily="66" charset="0"/>
              </a:rPr>
              <a:t>What was the Aboriginals most important land use management tool? ______________________________________</a:t>
            </a:r>
          </a:p>
          <a:p>
            <a:pPr marL="228600" indent="-228600">
              <a:buFont typeface="+mj-lt"/>
              <a:buAutoNum type="arabicPeriod"/>
              <a:defRPr/>
            </a:pPr>
            <a:r>
              <a:rPr lang="en-AU" sz="1200" kern="0" dirty="0">
                <a:solidFill>
                  <a:prstClr val="black"/>
                </a:solidFill>
                <a:latin typeface="Comic Sans MS" pitchFamily="66" charset="0"/>
              </a:rPr>
              <a:t>What plants are susceptible to burning? 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Why do the peak season for fires differ throughout Australia? ____________________________________________</a:t>
            </a:r>
          </a:p>
          <a:p>
            <a:pPr>
              <a:defRPr/>
            </a:pPr>
            <a:r>
              <a:rPr lang="en-AU" sz="1200" kern="0" dirty="0">
                <a:solidFill>
                  <a:prstClr val="black"/>
                </a:solidFill>
                <a:latin typeface="Comic Sans MS" pitchFamily="66" charset="0"/>
              </a:rPr>
              <a:t>____________________________________________________________________________________________________________________________________________________________________________________________</a:t>
            </a:r>
          </a:p>
          <a:p>
            <a:pPr>
              <a:defRPr/>
            </a:pPr>
            <a:endParaRPr lang="en-AU" sz="1200" kern="0" dirty="0">
              <a:solidFill>
                <a:prstClr val="black"/>
              </a:solidFill>
              <a:latin typeface="Comic Sans MS" pitchFamily="66" charset="0"/>
            </a:endParaRPr>
          </a:p>
          <a:p>
            <a:pPr>
              <a:defRPr/>
            </a:pPr>
            <a:r>
              <a:rPr lang="en-AU" sz="1200" kern="0" dirty="0">
                <a:solidFill>
                  <a:prstClr val="black"/>
                </a:solidFill>
                <a:latin typeface="Comic Sans MS" pitchFamily="66" charset="0"/>
              </a:rPr>
              <a:t>T</a:t>
            </a:r>
            <a:r>
              <a:rPr lang="en-AU" altLang="en-US" sz="1200" b="1" dirty="0">
                <a:solidFill>
                  <a:prstClr val="black"/>
                </a:solidFill>
                <a:latin typeface="Comic Sans MS" panose="030F0702030302020204" pitchFamily="66" charset="0"/>
                <a:ea typeface="Times New Roman" pitchFamily="18" charset="0"/>
                <a:cs typeface="Arial" pitchFamily="34" charset="0"/>
              </a:rPr>
              <a:t>HE BUSHFIRE THREAT </a:t>
            </a:r>
            <a:endParaRPr lang="en-AU" altLang="en-US" sz="1200" dirty="0">
              <a:solidFill>
                <a:prstClr val="black"/>
              </a:solidFill>
              <a:latin typeface="Comic Sans MS" panose="030F0702030302020204" pitchFamily="66" charset="0"/>
              <a:cs typeface="Arial" pitchFamily="34" charset="0"/>
            </a:endParaRPr>
          </a:p>
          <a:p>
            <a:r>
              <a:rPr lang="en-AU" sz="1200" dirty="0">
                <a:solidFill>
                  <a:prstClr val="black"/>
                </a:solidFill>
                <a:latin typeface="Comic Sans MS" panose="030F0702030302020204" pitchFamily="66" charset="0"/>
              </a:rPr>
              <a:t>	Bushfires have been shaping the Australian environment for many thousands of years. Not all bushfires are disastrous; although a change in weather conditions can change even small fires into raging infernos. A fire can destroy homes, crops, forests,</a:t>
            </a:r>
          </a:p>
          <a:p>
            <a:r>
              <a:rPr lang="en-AU" sz="1200" dirty="0">
                <a:solidFill>
                  <a:prstClr val="black"/>
                </a:solidFill>
                <a:latin typeface="Comic Sans MS" panose="030F0702030302020204" pitchFamily="66" charset="0"/>
              </a:rPr>
              <a:t>wildlife and livestock. If a fire gets out of control, lives can be put at risk. Fires can race through grasslands and forests at a speed so fast that even experienced firefighters cannot escape them. Bushfires are caused by extreme heat, lightning strikes and human activity. </a:t>
            </a:r>
          </a:p>
          <a:p>
            <a:r>
              <a:rPr lang="en-AU" altLang="en-US" sz="1200" dirty="0">
                <a:solidFill>
                  <a:prstClr val="black"/>
                </a:solidFill>
                <a:latin typeface="Garamond-Light"/>
                <a:ea typeface="Times New Roman" pitchFamily="18" charset="0"/>
                <a:cs typeface="Helvetica" charset="0"/>
              </a:rPr>
              <a:t>	</a:t>
            </a:r>
            <a:r>
              <a:rPr lang="en-AU" altLang="en-US" sz="1200" dirty="0">
                <a:solidFill>
                  <a:prstClr val="black"/>
                </a:solidFill>
                <a:latin typeface="Comic Sans MS" pitchFamily="66" charset="0"/>
                <a:ea typeface="Times New Roman" pitchFamily="18" charset="0"/>
                <a:cs typeface="Helvetica" charset="0"/>
              </a:rPr>
              <a:t>Fires, of both natural and human origin, have shaped Australia's environment. Fire, which is essential for the regeneration of many fire-adapted plant species, was the most powerful land-use management tool of the Aborigines.</a:t>
            </a:r>
          </a:p>
          <a:p>
            <a:r>
              <a:rPr lang="en-AU" altLang="en-US" sz="1200" dirty="0">
                <a:solidFill>
                  <a:prstClr val="black"/>
                </a:solidFill>
                <a:latin typeface="Comic Sans MS" pitchFamily="66" charset="0"/>
                <a:cs typeface="Helvetica" charset="0"/>
              </a:rPr>
              <a:t>	Aboriginal people have long used fire to shape their environments and to manage the regions in which they live. They use fire for hunting, cooking, signalling and the regeneration of food plants. There is also evidence to indicate that fire has been used by Aboriginal people as a seasonal means of clearing undergrowth before the winter rains. This creates</a:t>
            </a:r>
          </a:p>
          <a:p>
            <a:r>
              <a:rPr lang="en-AU" altLang="en-US" sz="1200" dirty="0">
                <a:solidFill>
                  <a:prstClr val="black"/>
                </a:solidFill>
                <a:latin typeface="Comic Sans MS" pitchFamily="66" charset="0"/>
                <a:cs typeface="Helvetica" charset="0"/>
              </a:rPr>
              <a:t>grassland suitable for grazing animals, such as the kangaroo, and makes the land easier to hunt in and to cross. The fires are</a:t>
            </a:r>
          </a:p>
          <a:p>
            <a:r>
              <a:rPr lang="en-AU" altLang="en-US" sz="1200" dirty="0">
                <a:solidFill>
                  <a:prstClr val="black"/>
                </a:solidFill>
                <a:latin typeface="Comic Sans MS" pitchFamily="66" charset="0"/>
                <a:cs typeface="Helvetica" charset="0"/>
              </a:rPr>
              <a:t>usually of low intensity and designed to regenerate useful plants rather than decimate the whole ecosystem.</a:t>
            </a:r>
            <a:endParaRPr lang="en-AU" altLang="en-US" sz="1200" dirty="0">
              <a:solidFill>
                <a:prstClr val="black"/>
              </a:solidFill>
              <a:latin typeface="Comic Sans MS" panose="030F0702030302020204" pitchFamily="66" charset="0"/>
              <a:cs typeface="Arial" pitchFamily="34" charset="0"/>
            </a:endParaRPr>
          </a:p>
          <a:p>
            <a:pPr eaLnBrk="0" fontAlgn="base" hangingPunct="0">
              <a:spcBef>
                <a:spcPct val="0"/>
              </a:spcBef>
              <a:spcAft>
                <a:spcPct val="0"/>
              </a:spcAft>
            </a:pPr>
            <a:r>
              <a:rPr lang="en-AU" altLang="en-US" sz="1200" dirty="0">
                <a:solidFill>
                  <a:prstClr val="black"/>
                </a:solidFill>
                <a:latin typeface="Comic Sans MS" pitchFamily="66" charset="0"/>
                <a:ea typeface="Times New Roman" pitchFamily="18" charset="0"/>
                <a:cs typeface="Helvetica" charset="0"/>
              </a:rPr>
              <a:t>	Large areas of Australia suffer from the threat of bushfires. The Australian climate is generally hot, dry and prone to drought. In the southeast, occasional strong winds with summertime cold fronts can lead to extreme fire danger.</a:t>
            </a:r>
            <a:endParaRPr lang="en-AU" altLang="en-US" sz="1200" dirty="0">
              <a:solidFill>
                <a:prstClr val="black"/>
              </a:solidFill>
              <a:latin typeface="Comic Sans MS" panose="030F0702030302020204" pitchFamily="66" charset="0"/>
              <a:cs typeface="Arial" pitchFamily="34" charset="0"/>
            </a:endParaRPr>
          </a:p>
          <a:p>
            <a:pPr eaLnBrk="0" fontAlgn="base" hangingPunct="0">
              <a:spcBef>
                <a:spcPct val="0"/>
              </a:spcBef>
              <a:spcAft>
                <a:spcPct val="0"/>
              </a:spcAft>
            </a:pPr>
            <a:r>
              <a:rPr lang="en-AU" altLang="en-US" sz="1200" dirty="0">
                <a:solidFill>
                  <a:prstClr val="black"/>
                </a:solidFill>
                <a:latin typeface="Comic Sans MS" pitchFamily="66" charset="0"/>
                <a:ea typeface="Times New Roman" pitchFamily="18" charset="0"/>
                <a:cs typeface="Helvetica" charset="0"/>
              </a:rPr>
              <a:t>Many of Australia's native plants burn easily. The </a:t>
            </a:r>
            <a:r>
              <a:rPr lang="en-AU" altLang="en-US" sz="1200" dirty="0" err="1">
                <a:solidFill>
                  <a:prstClr val="black"/>
                </a:solidFill>
                <a:latin typeface="Comic Sans MS" pitchFamily="66" charset="0"/>
                <a:ea typeface="Times New Roman" pitchFamily="18" charset="0"/>
                <a:cs typeface="Helvetica" charset="0"/>
              </a:rPr>
              <a:t>eucalypts'</a:t>
            </a:r>
            <a:r>
              <a:rPr lang="en-AU" altLang="en-US" sz="1200" dirty="0">
                <a:solidFill>
                  <a:prstClr val="black"/>
                </a:solidFill>
                <a:latin typeface="Comic Sans MS" pitchFamily="66" charset="0"/>
                <a:ea typeface="Times New Roman" pitchFamily="18" charset="0"/>
                <a:cs typeface="Helvetica" charset="0"/>
              </a:rPr>
              <a:t> high oil content makes them particularly fire prone. The vast areas of dry grass common in mid-to-late summer also burn readily.</a:t>
            </a:r>
            <a:endParaRPr lang="en-AU" altLang="en-US" sz="1200" dirty="0">
              <a:solidFill>
                <a:prstClr val="black"/>
              </a:solidFill>
              <a:latin typeface="Comic Sans MS" panose="030F0702030302020204" pitchFamily="66" charset="0"/>
              <a:cs typeface="Arial" pitchFamily="34" charset="0"/>
            </a:endParaRPr>
          </a:p>
          <a:p>
            <a:pPr eaLnBrk="0" fontAlgn="base" hangingPunct="0">
              <a:spcBef>
                <a:spcPct val="0"/>
              </a:spcBef>
              <a:spcAft>
                <a:spcPct val="0"/>
              </a:spcAft>
            </a:pPr>
            <a:r>
              <a:rPr lang="en-AU" altLang="en-US" sz="1200" dirty="0">
                <a:solidFill>
                  <a:prstClr val="black"/>
                </a:solidFill>
                <a:latin typeface="Comic Sans MS" pitchFamily="66" charset="0"/>
                <a:ea typeface="Times New Roman" pitchFamily="18" charset="0"/>
                <a:cs typeface="Helvetica" charset="0"/>
              </a:rPr>
              <a:t>	Most loss of life and property damage occurs around the fringes of the cities where homes are sometimes surrounded by flammable vegetation.</a:t>
            </a:r>
            <a:endParaRPr lang="en-AU" altLang="en-US" sz="1200" dirty="0">
              <a:solidFill>
                <a:prstClr val="black"/>
              </a:solidFill>
              <a:latin typeface="Comic Sans MS" panose="030F0702030302020204" pitchFamily="66" charset="0"/>
              <a:cs typeface="Arial" pitchFamily="34" charset="0"/>
            </a:endParaRPr>
          </a:p>
          <a:p>
            <a:pPr eaLnBrk="0" fontAlgn="base" hangingPunct="0">
              <a:spcBef>
                <a:spcPct val="0"/>
              </a:spcBef>
              <a:spcAft>
                <a:spcPct val="0"/>
              </a:spcAft>
            </a:pPr>
            <a:r>
              <a:rPr lang="en-AU" altLang="en-US" sz="1200" dirty="0">
                <a:solidFill>
                  <a:prstClr val="black"/>
                </a:solidFill>
                <a:latin typeface="Comic Sans MS" pitchFamily="66" charset="0"/>
                <a:ea typeface="Times New Roman" pitchFamily="18" charset="0"/>
                <a:cs typeface="Helvetica" charset="0"/>
              </a:rPr>
              <a:t>	Varied fire seasons reflect different weather patterns. For most of southern Australia, the danger period is summer and autumn. For New South Wales and southern Queensland, the peak risk usually occurs in spring and early summer. Northern Australia experiences most of its fires in winter and spring.</a:t>
            </a:r>
            <a:endParaRPr lang="en-AU" altLang="en-US" sz="1200" dirty="0">
              <a:solidFill>
                <a:prstClr val="black"/>
              </a:solidFill>
              <a:latin typeface="Comic Sans MS" panose="030F0702030302020204" pitchFamily="66" charset="0"/>
              <a:cs typeface="Arial" pitchFamily="34" charset="0"/>
            </a:endParaRPr>
          </a:p>
        </p:txBody>
      </p:sp>
    </p:spTree>
    <p:extLst>
      <p:ext uri="{BB962C8B-B14F-4D97-AF65-F5344CB8AC3E}">
        <p14:creationId xmlns:p14="http://schemas.microsoft.com/office/powerpoint/2010/main" val="115151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95927" y="2610682"/>
            <a:ext cx="3168352" cy="4339650"/>
          </a:xfrm>
          <a:prstGeom prst="rect">
            <a:avLst/>
          </a:prstGeom>
        </p:spPr>
        <p:txBody>
          <a:bodyPr wrap="square">
            <a:spAutoFit/>
          </a:bodyPr>
          <a:lstStyle/>
          <a:p>
            <a:r>
              <a:rPr lang="en-AU" sz="1200" dirty="0">
                <a:solidFill>
                  <a:prstClr val="black"/>
                </a:solidFill>
              </a:rPr>
              <a:t>Fire management within Kosciuszko National Park since 1986 has been more ecologically based with the basic objective being the exclusion of fire from all vegetation communities for fifteen to fifty years or more. </a:t>
            </a:r>
          </a:p>
          <a:p>
            <a:r>
              <a:rPr lang="en-AU" sz="1200" dirty="0">
                <a:solidFill>
                  <a:prstClr val="black"/>
                </a:solidFill>
              </a:rPr>
              <a:t>This has been a very specific objective for the snow gum woodland communities. Unlike other</a:t>
            </a:r>
          </a:p>
          <a:p>
            <a:r>
              <a:rPr lang="en-AU" sz="1200" dirty="0">
                <a:solidFill>
                  <a:prstClr val="black"/>
                </a:solidFill>
              </a:rPr>
              <a:t>eucalypts, which very quickly regenerate</a:t>
            </a:r>
          </a:p>
          <a:p>
            <a:r>
              <a:rPr lang="en-AU" sz="1200" dirty="0">
                <a:solidFill>
                  <a:prstClr val="black"/>
                </a:solidFill>
              </a:rPr>
              <a:t>after fire by sprouting </a:t>
            </a:r>
            <a:r>
              <a:rPr lang="en-AU" sz="1200" dirty="0" err="1">
                <a:solidFill>
                  <a:prstClr val="black"/>
                </a:solidFill>
              </a:rPr>
              <a:t>epicormic</a:t>
            </a:r>
            <a:r>
              <a:rPr lang="en-AU" sz="1200" dirty="0">
                <a:solidFill>
                  <a:prstClr val="black"/>
                </a:solidFill>
              </a:rPr>
              <a:t> growth, the</a:t>
            </a:r>
          </a:p>
          <a:p>
            <a:r>
              <a:rPr lang="en-AU" sz="1200" dirty="0">
                <a:solidFill>
                  <a:prstClr val="black"/>
                </a:solidFill>
              </a:rPr>
              <a:t>snow gums above-ground growth is killed</a:t>
            </a:r>
          </a:p>
          <a:p>
            <a:r>
              <a:rPr lang="en-AU" sz="1200" dirty="0">
                <a:solidFill>
                  <a:prstClr val="black"/>
                </a:solidFill>
              </a:rPr>
              <a:t>by fire and they can only recover by sending</a:t>
            </a:r>
          </a:p>
          <a:p>
            <a:r>
              <a:rPr lang="en-AU" sz="1200" dirty="0">
                <a:solidFill>
                  <a:prstClr val="black"/>
                </a:solidFill>
              </a:rPr>
              <a:t>up new stems and trunks from the</a:t>
            </a:r>
          </a:p>
          <a:p>
            <a:r>
              <a:rPr lang="en-AU" sz="1200" dirty="0">
                <a:solidFill>
                  <a:prstClr val="black"/>
                </a:solidFill>
              </a:rPr>
              <a:t>underground lignotuber. Repeated fire</a:t>
            </a:r>
          </a:p>
          <a:p>
            <a:r>
              <a:rPr lang="en-AU" sz="1200" dirty="0">
                <a:solidFill>
                  <a:prstClr val="black"/>
                </a:solidFill>
              </a:rPr>
              <a:t>incidents may exhaust the ability of the</a:t>
            </a:r>
          </a:p>
          <a:p>
            <a:r>
              <a:rPr lang="en-AU" sz="1200" dirty="0">
                <a:solidFill>
                  <a:prstClr val="black"/>
                </a:solidFill>
              </a:rPr>
              <a:t>lignotuber to do this. A long period without</a:t>
            </a:r>
          </a:p>
          <a:p>
            <a:r>
              <a:rPr lang="en-AU" sz="1200" dirty="0">
                <a:solidFill>
                  <a:prstClr val="black"/>
                </a:solidFill>
              </a:rPr>
              <a:t>fire is necessary for the dense understorey</a:t>
            </a:r>
          </a:p>
          <a:p>
            <a:r>
              <a:rPr lang="en-AU" sz="1200" dirty="0">
                <a:solidFill>
                  <a:prstClr val="black"/>
                </a:solidFill>
              </a:rPr>
              <a:t>of shrubs to be replaced by grass.</a:t>
            </a:r>
          </a:p>
          <a:p>
            <a:r>
              <a:rPr lang="en-AU" sz="1200" dirty="0">
                <a:solidFill>
                  <a:prstClr val="black"/>
                </a:solidFill>
              </a:rPr>
              <a:t>The subalpine woodland with a grassy</a:t>
            </a:r>
          </a:p>
          <a:p>
            <a:r>
              <a:rPr lang="en-AU" sz="1200" dirty="0">
                <a:solidFill>
                  <a:prstClr val="black"/>
                </a:solidFill>
              </a:rPr>
              <a:t>understorey provides for greater</a:t>
            </a:r>
          </a:p>
          <a:p>
            <a:r>
              <a:rPr lang="en-AU" sz="1200" dirty="0">
                <a:solidFill>
                  <a:prstClr val="black"/>
                </a:solidFill>
              </a:rPr>
              <a:t>decomposition of the litter fall and higher</a:t>
            </a:r>
          </a:p>
          <a:p>
            <a:r>
              <a:rPr lang="en-AU" sz="1200" dirty="0">
                <a:solidFill>
                  <a:prstClr val="black"/>
                </a:solidFill>
              </a:rPr>
              <a:t>fuel moisture conditions. This means that</a:t>
            </a:r>
          </a:p>
          <a:p>
            <a:r>
              <a:rPr lang="en-AU" sz="1200" dirty="0">
                <a:solidFill>
                  <a:prstClr val="black"/>
                </a:solidFill>
              </a:rPr>
              <a:t>the litter has a low fire ignition potential in</a:t>
            </a:r>
          </a:p>
          <a:p>
            <a:r>
              <a:rPr lang="en-AU" sz="1200" dirty="0">
                <a:solidFill>
                  <a:prstClr val="black"/>
                </a:solidFill>
              </a:rPr>
              <a:t>all but the driest years.</a:t>
            </a:r>
          </a:p>
        </p:txBody>
      </p:sp>
      <p:sp>
        <p:nvSpPr>
          <p:cNvPr id="4" name="Rectangle 3"/>
          <p:cNvSpPr/>
          <p:nvPr/>
        </p:nvSpPr>
        <p:spPr>
          <a:xfrm>
            <a:off x="27709" y="2426017"/>
            <a:ext cx="2960115" cy="4524315"/>
          </a:xfrm>
          <a:prstGeom prst="rect">
            <a:avLst/>
          </a:prstGeom>
        </p:spPr>
        <p:txBody>
          <a:bodyPr wrap="square">
            <a:spAutoFit/>
          </a:bodyPr>
          <a:lstStyle/>
          <a:p>
            <a:r>
              <a:rPr lang="en-AU" sz="1200" b="1" dirty="0">
                <a:solidFill>
                  <a:prstClr val="black"/>
                </a:solidFill>
              </a:rPr>
              <a:t>Fire above the snowline</a:t>
            </a:r>
          </a:p>
          <a:p>
            <a:r>
              <a:rPr lang="en-AU" sz="1200" b="1" dirty="0">
                <a:solidFill>
                  <a:prstClr val="black"/>
                </a:solidFill>
              </a:rPr>
              <a:t>By Roger Good, Scientist, NSW National</a:t>
            </a:r>
          </a:p>
          <a:p>
            <a:r>
              <a:rPr lang="en-AU" sz="1200" b="1" dirty="0">
                <a:solidFill>
                  <a:prstClr val="black"/>
                </a:solidFill>
              </a:rPr>
              <a:t>Park and Wildlife Service</a:t>
            </a:r>
          </a:p>
          <a:p>
            <a:r>
              <a:rPr lang="en-AU" sz="1200" dirty="0">
                <a:solidFill>
                  <a:prstClr val="black"/>
                </a:solidFill>
              </a:rPr>
              <a:t>The top of Australia’s Snowy Mountains</a:t>
            </a:r>
          </a:p>
          <a:p>
            <a:r>
              <a:rPr lang="en-AU" sz="1200" dirty="0">
                <a:solidFill>
                  <a:prstClr val="black"/>
                </a:solidFill>
              </a:rPr>
              <a:t>have some very unique environments: the</a:t>
            </a:r>
          </a:p>
          <a:p>
            <a:r>
              <a:rPr lang="en-AU" sz="1200" dirty="0">
                <a:solidFill>
                  <a:prstClr val="black"/>
                </a:solidFill>
              </a:rPr>
              <a:t>subalpine snow gum woodlands and the</a:t>
            </a:r>
          </a:p>
          <a:p>
            <a:r>
              <a:rPr lang="en-AU" sz="1200" dirty="0">
                <a:solidFill>
                  <a:prstClr val="black"/>
                </a:solidFill>
              </a:rPr>
              <a:t>treeless alpine communities. In normal</a:t>
            </a:r>
          </a:p>
          <a:p>
            <a:r>
              <a:rPr lang="en-AU" sz="1200" dirty="0">
                <a:solidFill>
                  <a:prstClr val="black"/>
                </a:solidFill>
              </a:rPr>
              <a:t>circumstances, a fire with the heat intensity</a:t>
            </a:r>
          </a:p>
          <a:p>
            <a:r>
              <a:rPr lang="en-AU" sz="1200" dirty="0">
                <a:solidFill>
                  <a:prstClr val="black"/>
                </a:solidFill>
              </a:rPr>
              <a:t>and extent of the 2003 fires might only</a:t>
            </a:r>
          </a:p>
          <a:p>
            <a:r>
              <a:rPr lang="en-AU" sz="1200" dirty="0">
                <a:solidFill>
                  <a:prstClr val="black"/>
                </a:solidFill>
              </a:rPr>
              <a:t>impact on these environments once in</a:t>
            </a:r>
          </a:p>
          <a:p>
            <a:r>
              <a:rPr lang="en-AU" sz="1200" dirty="0">
                <a:solidFill>
                  <a:prstClr val="black"/>
                </a:solidFill>
              </a:rPr>
              <a:t>centuries.</a:t>
            </a:r>
          </a:p>
          <a:p>
            <a:r>
              <a:rPr lang="en-AU" sz="1200" dirty="0">
                <a:solidFill>
                  <a:prstClr val="black"/>
                </a:solidFill>
              </a:rPr>
              <a:t>Various researchers agree that there is</a:t>
            </a:r>
          </a:p>
          <a:p>
            <a:r>
              <a:rPr lang="en-AU" sz="1200" dirty="0">
                <a:solidFill>
                  <a:prstClr val="black"/>
                </a:solidFill>
              </a:rPr>
              <a:t>little if any evidence that Aboriginal</a:t>
            </a:r>
          </a:p>
          <a:p>
            <a:r>
              <a:rPr lang="en-AU" sz="1200" dirty="0">
                <a:solidFill>
                  <a:prstClr val="black"/>
                </a:solidFill>
              </a:rPr>
              <a:t>Australians regularly burnt the high country.</a:t>
            </a:r>
          </a:p>
          <a:p>
            <a:r>
              <a:rPr lang="en-AU" sz="1200" dirty="0">
                <a:solidFill>
                  <a:prstClr val="black"/>
                </a:solidFill>
              </a:rPr>
              <a:t>Unlike Aboriginals in more arid</a:t>
            </a:r>
          </a:p>
          <a:p>
            <a:r>
              <a:rPr lang="en-AU" sz="1200" dirty="0">
                <a:solidFill>
                  <a:prstClr val="black"/>
                </a:solidFill>
              </a:rPr>
              <a:t>environments the tribes of the area were not traditional users of fire. They did, however, light fires in the mountains during their summer gatherings. Over thousands of</a:t>
            </a:r>
          </a:p>
          <a:p>
            <a:r>
              <a:rPr lang="en-AU" sz="1200" dirty="0">
                <a:solidFill>
                  <a:prstClr val="black"/>
                </a:solidFill>
              </a:rPr>
              <a:t>generations, they visited the area for</a:t>
            </a:r>
          </a:p>
          <a:p>
            <a:r>
              <a:rPr lang="en-AU" sz="1200" dirty="0">
                <a:solidFill>
                  <a:prstClr val="black"/>
                </a:solidFill>
              </a:rPr>
              <a:t>spiritual purposes and they may have used</a:t>
            </a:r>
          </a:p>
          <a:p>
            <a:r>
              <a:rPr lang="en-AU" sz="1200" dirty="0">
                <a:solidFill>
                  <a:prstClr val="black"/>
                </a:solidFill>
              </a:rPr>
              <a:t>fire to smoke out the Bogong moths from</a:t>
            </a:r>
          </a:p>
          <a:p>
            <a:r>
              <a:rPr lang="en-AU" sz="1200" dirty="0">
                <a:solidFill>
                  <a:prstClr val="black"/>
                </a:solidFill>
              </a:rPr>
              <a:t>rock crevices and to cook them for their</a:t>
            </a:r>
          </a:p>
          <a:p>
            <a:r>
              <a:rPr lang="en-AU" sz="1200" dirty="0">
                <a:solidFill>
                  <a:prstClr val="black"/>
                </a:solidFill>
              </a:rPr>
              <a:t>feasts. </a:t>
            </a:r>
          </a:p>
        </p:txBody>
      </p:sp>
      <p:sp>
        <p:nvSpPr>
          <p:cNvPr id="6" name="Rectangle 5"/>
          <p:cNvSpPr/>
          <p:nvPr/>
        </p:nvSpPr>
        <p:spPr>
          <a:xfrm>
            <a:off x="2987824" y="2639863"/>
            <a:ext cx="3078088" cy="4154984"/>
          </a:xfrm>
          <a:prstGeom prst="rect">
            <a:avLst/>
          </a:prstGeom>
        </p:spPr>
        <p:txBody>
          <a:bodyPr wrap="square">
            <a:spAutoFit/>
          </a:bodyPr>
          <a:lstStyle/>
          <a:p>
            <a:r>
              <a:rPr lang="en-AU" sz="1200" dirty="0">
                <a:solidFill>
                  <a:prstClr val="black"/>
                </a:solidFill>
              </a:rPr>
              <a:t>No documentary evidence exists of</a:t>
            </a:r>
          </a:p>
          <a:p>
            <a:r>
              <a:rPr lang="en-AU" sz="1200" dirty="0">
                <a:solidFill>
                  <a:prstClr val="black"/>
                </a:solidFill>
              </a:rPr>
              <a:t>wildfires occurring directly as a result of</a:t>
            </a:r>
          </a:p>
          <a:p>
            <a:r>
              <a:rPr lang="en-AU" sz="1200" dirty="0">
                <a:solidFill>
                  <a:prstClr val="black"/>
                </a:solidFill>
              </a:rPr>
              <a:t>this Aboriginal use of fire, but it is feasible</a:t>
            </a:r>
          </a:p>
          <a:p>
            <a:r>
              <a:rPr lang="en-AU" sz="1200" dirty="0">
                <a:solidFill>
                  <a:prstClr val="black"/>
                </a:solidFill>
              </a:rPr>
              <a:t>that infrequent fire escapes may have</a:t>
            </a:r>
          </a:p>
          <a:p>
            <a:r>
              <a:rPr lang="en-AU" sz="1200" dirty="0">
                <a:solidFill>
                  <a:prstClr val="black"/>
                </a:solidFill>
              </a:rPr>
              <a:t>occurred and burnt over limited areas of the</a:t>
            </a:r>
          </a:p>
          <a:p>
            <a:r>
              <a:rPr lang="en-AU" sz="1200" dirty="0">
                <a:solidFill>
                  <a:prstClr val="black"/>
                </a:solidFill>
              </a:rPr>
              <a:t>mountains.</a:t>
            </a:r>
          </a:p>
          <a:p>
            <a:r>
              <a:rPr lang="en-AU" sz="1200" dirty="0">
                <a:solidFill>
                  <a:prstClr val="black"/>
                </a:solidFill>
              </a:rPr>
              <a:t>European settlement and the grazing era</a:t>
            </a:r>
          </a:p>
          <a:p>
            <a:r>
              <a:rPr lang="en-AU" sz="1200" dirty="0">
                <a:solidFill>
                  <a:prstClr val="black"/>
                </a:solidFill>
              </a:rPr>
              <a:t>in the mountains changed the fire regime in</a:t>
            </a:r>
          </a:p>
          <a:p>
            <a:r>
              <a:rPr lang="en-AU" sz="1200" dirty="0">
                <a:solidFill>
                  <a:prstClr val="black"/>
                </a:solidFill>
              </a:rPr>
              <a:t>the high country. The graziers burnt their</a:t>
            </a:r>
          </a:p>
          <a:p>
            <a:r>
              <a:rPr lang="en-AU" sz="1200" dirty="0">
                <a:solidFill>
                  <a:prstClr val="black"/>
                </a:solidFill>
              </a:rPr>
              <a:t>lease areas towards the end of each summer</a:t>
            </a:r>
          </a:p>
          <a:p>
            <a:r>
              <a:rPr lang="en-AU" sz="1200" dirty="0">
                <a:solidFill>
                  <a:prstClr val="black"/>
                </a:solidFill>
              </a:rPr>
              <a:t>to encourage a ‘green pick’ in the following</a:t>
            </a:r>
          </a:p>
          <a:p>
            <a:r>
              <a:rPr lang="en-AU" sz="1200" dirty="0">
                <a:solidFill>
                  <a:prstClr val="black"/>
                </a:solidFill>
              </a:rPr>
              <a:t>year. A combination of grazing and burning</a:t>
            </a:r>
          </a:p>
          <a:p>
            <a:r>
              <a:rPr lang="en-AU" sz="1200" dirty="0">
                <a:solidFill>
                  <a:prstClr val="black"/>
                </a:solidFill>
              </a:rPr>
              <a:t>caused severe and widespread erosion and</a:t>
            </a:r>
          </a:p>
          <a:p>
            <a:r>
              <a:rPr lang="en-AU" sz="1200" dirty="0">
                <a:solidFill>
                  <a:prstClr val="black"/>
                </a:solidFill>
              </a:rPr>
              <a:t>favoured the regrowth of healthy shrubs at</a:t>
            </a:r>
          </a:p>
          <a:p>
            <a:r>
              <a:rPr lang="en-AU" sz="1200" dirty="0">
                <a:solidFill>
                  <a:prstClr val="black"/>
                </a:solidFill>
              </a:rPr>
              <a:t>the expense of grasses and herbs in the</a:t>
            </a:r>
          </a:p>
          <a:p>
            <a:r>
              <a:rPr lang="en-AU" sz="1200" dirty="0">
                <a:solidFill>
                  <a:prstClr val="black"/>
                </a:solidFill>
              </a:rPr>
              <a:t>alpine area. The only way to recover the</a:t>
            </a:r>
          </a:p>
          <a:p>
            <a:r>
              <a:rPr lang="en-AU" sz="1200" dirty="0">
                <a:solidFill>
                  <a:prstClr val="black"/>
                </a:solidFill>
              </a:rPr>
              <a:t>natural snowgrass cover here was to stop</a:t>
            </a:r>
          </a:p>
          <a:p>
            <a:r>
              <a:rPr lang="en-AU" sz="1200" dirty="0">
                <a:solidFill>
                  <a:prstClr val="black"/>
                </a:solidFill>
              </a:rPr>
              <a:t>burning. The snow gum woodlands were also</a:t>
            </a:r>
          </a:p>
          <a:p>
            <a:r>
              <a:rPr lang="en-AU" sz="1200" dirty="0">
                <a:solidFill>
                  <a:prstClr val="black"/>
                </a:solidFill>
              </a:rPr>
              <a:t>dramatically changed over the many years</a:t>
            </a:r>
          </a:p>
          <a:p>
            <a:r>
              <a:rPr lang="en-AU" sz="1200" dirty="0">
                <a:solidFill>
                  <a:prstClr val="black"/>
                </a:solidFill>
              </a:rPr>
              <a:t>of grazing, followed by prescribed burning</a:t>
            </a:r>
          </a:p>
          <a:p>
            <a:r>
              <a:rPr lang="en-AU" sz="1200" dirty="0">
                <a:solidFill>
                  <a:prstClr val="black"/>
                </a:solidFill>
              </a:rPr>
              <a:t>programs designed to prevent bushfires,</a:t>
            </a:r>
          </a:p>
          <a:p>
            <a:r>
              <a:rPr lang="en-AU" sz="1200" dirty="0">
                <a:solidFill>
                  <a:prstClr val="black"/>
                </a:solidFill>
              </a:rPr>
              <a:t>beginning in the 1950s. </a:t>
            </a:r>
          </a:p>
        </p:txBody>
      </p:sp>
      <p:sp>
        <p:nvSpPr>
          <p:cNvPr id="8" name="Rectangle 7"/>
          <p:cNvSpPr/>
          <p:nvPr/>
        </p:nvSpPr>
        <p:spPr>
          <a:xfrm>
            <a:off x="18549" y="0"/>
            <a:ext cx="9145729" cy="2400657"/>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6 Reading Activity – </a:t>
            </a:r>
            <a:r>
              <a:rPr lang="en-AU" sz="1200" b="1" kern="0" dirty="0">
                <a:solidFill>
                  <a:prstClr val="black"/>
                </a:solidFill>
                <a:latin typeface="Comic Sans MS" pitchFamily="66" charset="0"/>
              </a:rPr>
              <a:t>Fires in the High country </a:t>
            </a:r>
          </a:p>
          <a:p>
            <a:pPr marL="228600" indent="-228600">
              <a:buFont typeface="+mj-lt"/>
              <a:buAutoNum type="arabicPeriod"/>
              <a:defRPr/>
            </a:pPr>
            <a:r>
              <a:rPr lang="en-AU" sz="1200" kern="0" dirty="0">
                <a:solidFill>
                  <a:prstClr val="black"/>
                </a:solidFill>
                <a:latin typeface="Comic Sans MS" pitchFamily="66"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rPr>
              <a:t>Underline the following words: ability, exhaust, combination, erosion, evidence,  intensity</a:t>
            </a:r>
            <a:r>
              <a:rPr lang="en-AU" dirty="0">
                <a:solidFill>
                  <a:prstClr val="black"/>
                </a:solidFill>
              </a:rPr>
              <a:t>, </a:t>
            </a:r>
            <a:r>
              <a:rPr lang="en-AU" sz="1200" dirty="0">
                <a:solidFill>
                  <a:prstClr val="black"/>
                </a:solidFill>
                <a:latin typeface="Comic Sans MS" panose="030F0702030302020204" pitchFamily="66" charset="0"/>
              </a:rPr>
              <a:t>recover, </a:t>
            </a:r>
            <a:r>
              <a:rPr lang="en-AU" sz="1200" kern="0" dirty="0">
                <a:solidFill>
                  <a:prstClr val="black"/>
                </a:solidFill>
                <a:latin typeface="Comic Sans MS" pitchFamily="66" charset="0"/>
              </a:rPr>
              <a:t>unique, </a:t>
            </a:r>
          </a:p>
          <a:p>
            <a:pPr marL="228600" indent="-228600">
              <a:buFont typeface="+mj-lt"/>
              <a:buAutoNum type="arabicPeriod"/>
              <a:defRPr/>
            </a:pPr>
            <a:r>
              <a:rPr lang="en-AU" sz="1200" kern="0" dirty="0">
                <a:solidFill>
                  <a:prstClr val="black"/>
                </a:solidFill>
                <a:latin typeface="Comic Sans MS" pitchFamily="66" charset="0"/>
              </a:rPr>
              <a:t>Is there evidence that Aboriginals used fire in the high country? 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When did they light fires? _______________________________________________________________________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Why has fire management not being doing burning off in the </a:t>
            </a:r>
            <a:r>
              <a:rPr lang="en-AU" sz="1200" dirty="0">
                <a:solidFill>
                  <a:prstClr val="black"/>
                </a:solidFill>
              </a:rPr>
              <a:t>Kosciuszko National Park since 1986 ? __________________________</a:t>
            </a:r>
          </a:p>
          <a:p>
            <a:pPr>
              <a:defRPr/>
            </a:pPr>
            <a:r>
              <a:rPr lang="en-AU" sz="1200" dirty="0">
                <a:solidFill>
                  <a:prstClr val="black"/>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AU" dirty="0">
              <a:solidFill>
                <a:prstClr val="black"/>
              </a:solidFill>
            </a:endParaRPr>
          </a:p>
        </p:txBody>
      </p:sp>
    </p:spTree>
    <p:extLst>
      <p:ext uri="{BB962C8B-B14F-4D97-AF65-F5344CB8AC3E}">
        <p14:creationId xmlns:p14="http://schemas.microsoft.com/office/powerpoint/2010/main" val="4167743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2889" y="10375"/>
            <a:ext cx="9144000" cy="7109639"/>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7 Reading Activity – </a:t>
            </a:r>
            <a:r>
              <a:rPr lang="en-AU" sz="1200" b="1" kern="0" dirty="0">
                <a:solidFill>
                  <a:prstClr val="black"/>
                </a:solidFill>
                <a:latin typeface="Comic Sans MS" pitchFamily="66" charset="0"/>
              </a:rPr>
              <a:t>Cyclone Tracy Part 1 </a:t>
            </a:r>
          </a:p>
          <a:p>
            <a:pPr marL="228600" indent="-228600">
              <a:buFont typeface="+mj-lt"/>
              <a:buAutoNum type="arabicPeriod"/>
              <a:defRPr/>
            </a:pPr>
            <a:r>
              <a:rPr lang="en-AU" sz="1200" kern="0" dirty="0">
                <a:solidFill>
                  <a:prstClr val="black"/>
                </a:solidFill>
                <a:latin typeface="Comic Sans MS" pitchFamily="66"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rPr>
              <a:t>Underline the following words: authority, catastrophe, destructive, essential, tropical, unprepared, veered, warning, </a:t>
            </a:r>
          </a:p>
          <a:p>
            <a:pPr marL="228600" indent="-228600">
              <a:buFont typeface="+mj-lt"/>
              <a:buAutoNum type="arabicPeriod"/>
              <a:defRPr/>
            </a:pPr>
            <a:r>
              <a:rPr lang="en-AU" sz="1200" kern="0" dirty="0">
                <a:solidFill>
                  <a:prstClr val="black"/>
                </a:solidFill>
                <a:latin typeface="Comic Sans MS" pitchFamily="66" charset="0"/>
              </a:rPr>
              <a:t>When did cyclone Tracy strike? 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Why were people unprepared? ____________________________________________________________________</a:t>
            </a:r>
          </a:p>
          <a:p>
            <a:pPr>
              <a:defRPr/>
            </a:pPr>
            <a:r>
              <a:rPr lang="en-AU" sz="1200" kern="0" dirty="0">
                <a:solidFill>
                  <a:prstClr val="black"/>
                </a:solidFill>
                <a:latin typeface="Comic Sans MS" pitchFamily="66" charset="0"/>
              </a:rPr>
              <a:t>______________________________________________________________________________________________</a:t>
            </a:r>
          </a:p>
          <a:p>
            <a:pPr>
              <a:defRPr/>
            </a:pPr>
            <a:r>
              <a:rPr lang="en-AU" sz="1200" kern="0" dirty="0">
                <a:solidFill>
                  <a:prstClr val="black"/>
                </a:solidFill>
                <a:latin typeface="Comic Sans MS" pitchFamily="66" charset="0"/>
              </a:rPr>
              <a:t>8. Where could you hide in your house to survive a cyclone? _________________________________________________</a:t>
            </a:r>
          </a:p>
          <a:p>
            <a:pPr>
              <a:defRPr/>
            </a:pPr>
            <a:endParaRPr lang="en-AU" sz="1200" b="1" kern="0" dirty="0">
              <a:solidFill>
                <a:prstClr val="black"/>
              </a:solidFill>
              <a:latin typeface="Comic Sans MS" pitchFamily="66" charset="0"/>
            </a:endParaRPr>
          </a:p>
          <a:p>
            <a:pPr>
              <a:defRPr/>
            </a:pPr>
            <a:r>
              <a:rPr lang="en-AU" sz="1200" b="1" dirty="0">
                <a:solidFill>
                  <a:prstClr val="black"/>
                </a:solidFill>
              </a:rPr>
              <a:t>Santa Never Made It Into Darwin</a:t>
            </a:r>
            <a:endParaRPr lang="en-AU" sz="1200" dirty="0">
              <a:solidFill>
                <a:prstClr val="black"/>
              </a:solidFill>
            </a:endParaRPr>
          </a:p>
          <a:p>
            <a:r>
              <a:rPr lang="en-AU" sz="1200" dirty="0">
                <a:solidFill>
                  <a:prstClr val="black"/>
                </a:solidFill>
              </a:rPr>
              <a:t> 	 Santa, that tough old guy, undaunted by snow or darkness or tight chimneys, was no match for tropical cyclone “Tracy”.  He never made it into Darwin on Christmas Eve 1974.  He wasn’t expecting anything like it.  Nor was anyone else.  The cyclone had been around for four days and early on 24th December it was obvious to the Tropical Warning Centre in Darwin that it was making straight for the city.  However, only a pre - recorded cyclone warning alarm was sent over local radio stations.  No one in authority seems to have taken it seriously except the Regional Director of the Bureau of Meteorology in the city at the time, Mr Ray </a:t>
            </a:r>
            <a:r>
              <a:rPr lang="en-AU" sz="1200" dirty="0" err="1">
                <a:solidFill>
                  <a:prstClr val="black"/>
                </a:solidFill>
              </a:rPr>
              <a:t>Wilkie</a:t>
            </a:r>
            <a:r>
              <a:rPr lang="en-AU" sz="1200" dirty="0">
                <a:solidFill>
                  <a:prstClr val="black"/>
                </a:solidFill>
              </a:rPr>
              <a:t>.  His regular warnings were sent out from early in the evening on Christmas Eve.</a:t>
            </a:r>
          </a:p>
          <a:p>
            <a:r>
              <a:rPr lang="en-AU" sz="1200" dirty="0">
                <a:solidFill>
                  <a:prstClr val="black"/>
                </a:solidFill>
              </a:rPr>
              <a:t>	 Tracy had begun as a weak tropical low some 700 kilometres northeast of Darwin on the 20th December and was given its name on the 21st when officially classified as a cyclone. Another cyclone had threatened a few weeks earlier on the same course, until it veered away.  It did little or no damage from high winds and it was not believed that this other one would be any different.  Most Government Departments had closed down on the 24th December and Christmas Eve was being celebrated everywhere.  Parties, last minute shopping and all the usual preparations for next day went on.  When the cyclone struck just after midnight, the local authorities were totally unprepared.</a:t>
            </a:r>
          </a:p>
          <a:p>
            <a:r>
              <a:rPr lang="en-AU" sz="1200" dirty="0">
                <a:solidFill>
                  <a:prstClr val="black"/>
                </a:solidFill>
              </a:rPr>
              <a:t>  	By 3.30 </a:t>
            </a:r>
            <a:r>
              <a:rPr lang="en-AU" sz="1200" dirty="0" err="1">
                <a:solidFill>
                  <a:prstClr val="black"/>
                </a:solidFill>
              </a:rPr>
              <a:t>a.m</a:t>
            </a:r>
            <a:r>
              <a:rPr lang="en-AU" sz="1200" dirty="0">
                <a:solidFill>
                  <a:prstClr val="black"/>
                </a:solidFill>
              </a:rPr>
              <a:t> power was gone and in the blackness and violent winds and rain, the horror continued.  Families huddled in the remains of their homes and possessions.  Many were killed by flying debris and collapsing buildings.  Some sought safety under beds, in cupboards, bathrooms.  Children were whirled from parents arms.  Birds and insects were blown away and trees stripped or destroyed.</a:t>
            </a:r>
          </a:p>
          <a:p>
            <a:r>
              <a:rPr lang="en-AU" sz="1200" dirty="0">
                <a:solidFill>
                  <a:prstClr val="black"/>
                </a:solidFill>
              </a:rPr>
              <a:t>	After four hours of savage fury a queer calm fell on the city.  Many believed it to be over.  Instead it was the eye of the storm and the destructive winds roared in again from the opposite direction.  Small craft at sea were lost.  Altogether sixty - five died, over one hundred severely injured, and 1,000 more suffered minor injuries.  The damaged hospital had plastic sheets arranged like tents to protect patients from dripping ceilings or roofless parts.  At least one baby had been born during the onslaught.</a:t>
            </a:r>
          </a:p>
          <a:p>
            <a:r>
              <a:rPr lang="en-AU" sz="1200" dirty="0">
                <a:solidFill>
                  <a:prstClr val="black"/>
                </a:solidFill>
              </a:rPr>
              <a:t>	At dawn on Christmas morning Darwin was a city in ruins, with dead and injured, without shelter, power, food, water, essential services or communication.</a:t>
            </a:r>
          </a:p>
          <a:p>
            <a:r>
              <a:rPr lang="en-AU" sz="1200" dirty="0">
                <a:solidFill>
                  <a:prstClr val="black"/>
                </a:solidFill>
              </a:rPr>
              <a:t>	 Although the usual telephone system had apparently been operable, for the first hours it was impossible to reach Darwin by telephone or telex.  Even the Defence Forces with their powerful equipment could not raise Darwin.  One STD call did get through to the Duty Police Sergeant in Darwin.  Conflicting reports flew round the country.  At length, the Royal Australian Navy sent a convoy of supply ships which arrived on 30th December. It was nine hours before Canberra was made aware of the catastrophe.</a:t>
            </a:r>
          </a:p>
        </p:txBody>
      </p:sp>
    </p:spTree>
    <p:extLst>
      <p:ext uri="{BB962C8B-B14F-4D97-AF65-F5344CB8AC3E}">
        <p14:creationId xmlns:p14="http://schemas.microsoft.com/office/powerpoint/2010/main" val="1034602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7109639"/>
          </a:xfrm>
          <a:prstGeom prst="rect">
            <a:avLst/>
          </a:prstGeom>
        </p:spPr>
        <p:txBody>
          <a:bodyPr wrap="square">
            <a:spAutoFit/>
          </a:bodyPr>
          <a:lstStyle/>
          <a:p>
            <a:pPr>
              <a:defRPr/>
            </a:pPr>
            <a:r>
              <a:rPr lang="en-AU" sz="1200" dirty="0">
                <a:solidFill>
                  <a:prstClr val="black"/>
                </a:solidFill>
              </a:rPr>
              <a:t> </a:t>
            </a: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Natural Hazards  Lesson 8 Reading Activity – </a:t>
            </a:r>
            <a:r>
              <a:rPr lang="en-AU" sz="1200" b="1" kern="0" dirty="0">
                <a:solidFill>
                  <a:prstClr val="black"/>
                </a:solidFill>
                <a:latin typeface="Comic Sans MS" pitchFamily="66" charset="0"/>
              </a:rPr>
              <a:t>Cyclone Tracy Part 2 </a:t>
            </a:r>
          </a:p>
          <a:p>
            <a:pPr marL="228600" indent="-228600">
              <a:buFont typeface="+mj-lt"/>
              <a:buAutoNum type="arabicPeriod"/>
              <a:defRPr/>
            </a:pPr>
            <a:r>
              <a:rPr lang="en-AU" sz="1200" kern="0" dirty="0">
                <a:solidFill>
                  <a:prstClr val="black"/>
                </a:solidFill>
                <a:latin typeface="Comic Sans MS" pitchFamily="66"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rPr>
              <a:t>Underline the following words: disintegration, healed, problems, regulations,  relief operation, supporting, stoicism, </a:t>
            </a:r>
          </a:p>
          <a:p>
            <a:pPr marL="228600" indent="-228600">
              <a:buFont typeface="+mj-lt"/>
              <a:buAutoNum type="arabicPeriod"/>
              <a:defRPr/>
            </a:pPr>
            <a:r>
              <a:rPr lang="en-AU" sz="1200" kern="0" dirty="0">
                <a:solidFill>
                  <a:prstClr val="black"/>
                </a:solidFill>
                <a:latin typeface="Comic Sans MS" pitchFamily="66" charset="0"/>
              </a:rPr>
              <a:t>Who was in charge of the relief operation? 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rPr>
              <a:t>How did Australian people help? __________________________________________________________________</a:t>
            </a:r>
          </a:p>
          <a:p>
            <a:pPr>
              <a:defRPr/>
            </a:pPr>
            <a:r>
              <a:rPr lang="en-AU" sz="1200" kern="0" dirty="0">
                <a:solidFill>
                  <a:prstClr val="black"/>
                </a:solidFill>
                <a:latin typeface="Comic Sans MS" pitchFamily="66" charset="0"/>
              </a:rPr>
              <a:t>____________________________________________________________________________________________</a:t>
            </a:r>
          </a:p>
          <a:p>
            <a:pPr>
              <a:defRPr/>
            </a:pPr>
            <a:r>
              <a:rPr lang="en-AU" sz="1200" kern="0" dirty="0">
                <a:solidFill>
                  <a:prstClr val="black"/>
                </a:solidFill>
                <a:latin typeface="Comic Sans MS" pitchFamily="66" charset="0"/>
              </a:rPr>
              <a:t>8. How do you think a future cyclone disaster like this could be prevented? ____________________________________</a:t>
            </a:r>
          </a:p>
          <a:p>
            <a:pPr>
              <a:defRPr/>
            </a:pPr>
            <a:r>
              <a:rPr lang="en-AU" sz="1200" kern="0" dirty="0">
                <a:solidFill>
                  <a:prstClr val="black"/>
                </a:solidFill>
                <a:latin typeface="Comic Sans MS" pitchFamily="66" charset="0"/>
              </a:rPr>
              <a:t>_____________________________________________________________________________________________</a:t>
            </a:r>
          </a:p>
          <a:p>
            <a:pPr>
              <a:defRPr/>
            </a:pPr>
            <a:endParaRPr lang="en-AU" sz="1200" kern="0" dirty="0">
              <a:solidFill>
                <a:prstClr val="black"/>
              </a:solidFill>
              <a:latin typeface="Comic Sans MS" pitchFamily="66" charset="0"/>
            </a:endParaRPr>
          </a:p>
          <a:p>
            <a:pPr>
              <a:defRPr/>
            </a:pPr>
            <a:r>
              <a:rPr lang="en-AU" sz="1200" dirty="0">
                <a:solidFill>
                  <a:prstClr val="black"/>
                </a:solidFill>
              </a:rPr>
              <a:t>The Prime Minister, Mr Whitlam, was in Europe.  The Acting Prime Minister, Dr Jim Cairns, placed Major General Alan Stretton in charge of the whole relief operation of Darwin.  He was chief of the Natural Disaster Organisation which had only been in operation a short time.</a:t>
            </a:r>
          </a:p>
          <a:p>
            <a:r>
              <a:rPr lang="en-AU" sz="1200" dirty="0">
                <a:solidFill>
                  <a:prstClr val="black"/>
                </a:solidFill>
              </a:rPr>
              <a:t>  	One of the immediate massive problems to be dealt with was the morale of the shocked and dazed people.  Strong action was needed to prevent any disintegration or panic.  Rather than bring in extra troops, needing to be fed, Major General Stretton believed the top - enders could more quickly deal with much of the work themselves, under his leadership.  The army would play a supporting role.</a:t>
            </a:r>
          </a:p>
          <a:p>
            <a:r>
              <a:rPr lang="en-AU" sz="1200" dirty="0">
                <a:solidFill>
                  <a:prstClr val="black"/>
                </a:solidFill>
              </a:rPr>
              <a:t>  	The Darwin people responded with courage and stoicism to the challenge.  Working day and night among the chaos, they ran a twenty - four hour Committee that put the city in working order within a week. To avoid the risk of disease and to relieve the overall situation, the most extensive airlift ever attempted by Australia in peace or was organised and was completed in five days.  For a population of 45.000 there were now 10.500.  Many had already left by road. Thousands of caravans and removable houses and a ship were used to provide additional housing. An emergency radio station was given early priority in order to get in touch with those still among the wreckage of their homes and unable to know what was going on.  On the 28th December, Major general Stretton spoke through the ABC, advising and rallying the people.</a:t>
            </a:r>
          </a:p>
          <a:p>
            <a:r>
              <a:rPr lang="en-AU" sz="1200" dirty="0">
                <a:solidFill>
                  <a:prstClr val="black"/>
                </a:solidFill>
              </a:rPr>
              <a:t>   	A few racial problems surfaced.  Some of the leading citizens suggesting that Aborigines be sent out of the town to prevent the spread of disease.  But the Major General’s ruling was that all people of whatever race, creed or colour would be treated equally.  Throughout Australia the response and the desire to help the victims was immediate and whole - hearted.  Appeals were taken up free accommodation offered.  Entertainers gave their services to charity concerts, a television station held a telethon on New Year’s Eve.  Insurance companies did not hesitate to begin immediate payments of the one hundred million dollars which the catastrophe’s claims added up to.</a:t>
            </a:r>
          </a:p>
          <a:p>
            <a:r>
              <a:rPr lang="en-AU" sz="1200" dirty="0">
                <a:solidFill>
                  <a:prstClr val="black"/>
                </a:solidFill>
              </a:rPr>
              <a:t>  	The wounds of cyclone Tracy slowly healed, but the memory would never pass from these who had been through that terrible time.   Only about half the evacuees returned to Darwin but the population gradually build up and passed the previous level, and a thriving, attractive city replaced the wreckage. One of the many lessons learned was of the inadequate building regulations which allowed the erection of homes incapable of protection from cyclones.  Never again must this northern city be caught unaware and unprepared for such a disaster, nor Santa not be able to make it into Darwin</a:t>
            </a:r>
            <a:endParaRPr lang="en-AU" dirty="0">
              <a:solidFill>
                <a:prstClr val="black"/>
              </a:solidFill>
            </a:endParaRPr>
          </a:p>
        </p:txBody>
      </p:sp>
    </p:spTree>
    <p:extLst>
      <p:ext uri="{BB962C8B-B14F-4D97-AF65-F5344CB8AC3E}">
        <p14:creationId xmlns:p14="http://schemas.microsoft.com/office/powerpoint/2010/main" val="2024729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7851"/>
            <a:ext cx="9144000" cy="700191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AU" sz="1200" b="1" i="0" u="none" strike="noStrike" kern="0" cap="none" spc="0" normalizeH="0" baseline="0" noProof="0" dirty="0" smtClean="0">
                <a:ln>
                  <a:noFill/>
                </a:ln>
                <a:solidFill>
                  <a:prstClr val="black"/>
                </a:solidFill>
                <a:effectLst/>
                <a:uLnTx/>
                <a:uFillTx/>
                <a:latin typeface="Comic Sans MS" pitchFamily="66" charset="0"/>
                <a:cs typeface="Arial" pitchFamily="34" charset="0"/>
              </a:rPr>
              <a:t>Year 9</a:t>
            </a:r>
            <a:r>
              <a:rPr kumimoji="0" lang="en-AU" sz="1200" b="1" i="0" u="none" strike="noStrike" kern="0" cap="none" spc="0" normalizeH="0" noProof="0" dirty="0" smtClean="0">
                <a:ln>
                  <a:noFill/>
                </a:ln>
                <a:solidFill>
                  <a:prstClr val="black"/>
                </a:solidFill>
                <a:effectLst/>
                <a:uLnTx/>
                <a:uFillTx/>
                <a:latin typeface="Comic Sans MS" pitchFamily="66" charset="0"/>
                <a:cs typeface="Arial" pitchFamily="34" charset="0"/>
              </a:rPr>
              <a:t> </a:t>
            </a:r>
            <a:r>
              <a:rPr lang="en-AU" sz="1200" b="1" kern="0" dirty="0" err="1" smtClean="0">
                <a:solidFill>
                  <a:prstClr val="black"/>
                </a:solidFill>
                <a:latin typeface="Comic Sans MS" pitchFamily="66" charset="0"/>
                <a:cs typeface="Arial" pitchFamily="34" charset="0"/>
              </a:rPr>
              <a:t>Geog</a:t>
            </a:r>
            <a:r>
              <a:rPr lang="en-AU" sz="1200" b="1" kern="0" dirty="0" smtClean="0">
                <a:solidFill>
                  <a:prstClr val="black"/>
                </a:solidFill>
                <a:latin typeface="Comic Sans MS" pitchFamily="66" charset="0"/>
                <a:cs typeface="Arial" pitchFamily="34" charset="0"/>
              </a:rPr>
              <a:t> - Australia’s Environment Lesson 1 - </a:t>
            </a:r>
            <a:r>
              <a:rPr kumimoji="0" lang="en-AU" sz="1200" b="1" i="0" u="none" strike="noStrike" kern="0" cap="none" spc="0" normalizeH="0" baseline="0" noProof="0" dirty="0" smtClean="0">
                <a:ln>
                  <a:noFill/>
                </a:ln>
                <a:solidFill>
                  <a:prstClr val="black"/>
                </a:solidFill>
                <a:effectLst/>
                <a:uLnTx/>
                <a:uFillTx/>
                <a:latin typeface="Comic Sans MS" pitchFamily="66" charset="0"/>
                <a:cs typeface="Arial" pitchFamily="34" charset="0"/>
              </a:rPr>
              <a:t>Intro to Year 9 Geography</a:t>
            </a:r>
            <a:endParaRPr kumimoji="0" lang="en-AU" sz="1200" b="1" i="0" u="none" strike="noStrike" kern="0" cap="none" spc="0" normalizeH="0" noProof="0" dirty="0" smtClean="0">
              <a:ln>
                <a:noFill/>
              </a:ln>
              <a:solidFill>
                <a:prstClr val="black"/>
              </a:solidFill>
              <a:effectLst/>
              <a:uLnTx/>
              <a:uFillTx/>
              <a:latin typeface="Comic Sans MS" pitchFamily="66" charset="0"/>
              <a:cs typeface="Arial"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rPr>
              <a:t>Write down the heading. ____________________________________________________________________</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rPr>
              <a:t>What do you think this piece of writing is about?_________________________________________________</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rPr>
              <a:t>Is it descriptive, informative or persuasive?_____________________________________________________</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rPr>
              <a:t>Read the piece of writing and circle any words whose meaning you are not sure of.</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rPr>
              <a:t>Underline the following words: continent, origins, Aboriginal, geographical, physical, unique, landforms, resources, vegetation, latitude, longitude, </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lang="en-AU" sz="1200" kern="0" dirty="0" smtClean="0">
                <a:solidFill>
                  <a:prstClr val="black"/>
                </a:solidFill>
                <a:latin typeface="Comic Sans MS" pitchFamily="66" charset="0"/>
                <a:cs typeface="Arial" pitchFamily="34" charset="0"/>
              </a:rPr>
              <a:t>What are you studying in your first term of Year 9 Geography?__________________________________________</a:t>
            </a: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r>
              <a:rPr lang="en-AU" sz="1200" kern="0" dirty="0" smtClean="0">
                <a:solidFill>
                  <a:prstClr val="black"/>
                </a:solidFill>
                <a:latin typeface="Comic Sans MS" pitchFamily="66" charset="0"/>
                <a:cs typeface="Arial" pitchFamily="34" charset="0"/>
              </a:rPr>
              <a:t>What two perspectives of the origin of the continent are to be covered? ___________________________________</a:t>
            </a:r>
          </a:p>
          <a:p>
            <a:pPr marR="0" lvl="0" defTabSz="914400" eaLnBrk="1" fontAlgn="auto" latinLnBrk="0" hangingPunct="1">
              <a:lnSpc>
                <a:spcPct val="100000"/>
              </a:lnSpc>
              <a:spcBef>
                <a:spcPts val="0"/>
              </a:spcBef>
              <a:spcAft>
                <a:spcPts val="0"/>
              </a:spcAft>
              <a:buClrTx/>
              <a:buSzTx/>
              <a:tabLst/>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a:t>
            </a:r>
          </a:p>
          <a:p>
            <a:pPr marR="0" lvl="0" defTabSz="914400" eaLnBrk="1" fontAlgn="auto" latinLnBrk="0" hangingPunct="1">
              <a:lnSpc>
                <a:spcPct val="100000"/>
              </a:lnSpc>
              <a:spcBef>
                <a:spcPts val="0"/>
              </a:spcBef>
              <a:spcAft>
                <a:spcPts val="0"/>
              </a:spcAft>
              <a:buClrTx/>
              <a:buSzTx/>
              <a:tabLst/>
              <a:defRPr/>
            </a:pPr>
            <a:r>
              <a:rPr lang="en-AU" sz="1200" kern="0" dirty="0" smtClean="0">
                <a:solidFill>
                  <a:prstClr val="black"/>
                </a:solidFill>
                <a:latin typeface="Comic Sans MS" pitchFamily="66" charset="0"/>
                <a:cs typeface="Arial" pitchFamily="34" charset="0"/>
              </a:rPr>
              <a:t>8. </a:t>
            </a:r>
            <a:r>
              <a:rPr kumimoji="0" lang="en-AU" sz="1200" b="0" i="0" u="none" strike="noStrike" kern="0" cap="none" spc="0" normalizeH="0" noProof="0" dirty="0" smtClean="0">
                <a:ln>
                  <a:noFill/>
                </a:ln>
                <a:solidFill>
                  <a:prstClr val="black"/>
                </a:solidFill>
                <a:effectLst/>
                <a:uLnTx/>
                <a:uFillTx/>
                <a:latin typeface="Comic Sans MS" pitchFamily="66" charset="0"/>
                <a:cs typeface="Arial" pitchFamily="34" charset="0"/>
              </a:rPr>
              <a:t>What do you think will be the most interesting topic and why? ____________________________________________</a:t>
            </a:r>
          </a:p>
          <a:p>
            <a:pPr marR="0" lvl="0" defTabSz="914400" eaLnBrk="1" fontAlgn="auto" latinLnBrk="0" hangingPunct="1">
              <a:lnSpc>
                <a:spcPct val="100000"/>
              </a:lnSpc>
              <a:spcBef>
                <a:spcPts val="0"/>
              </a:spcBef>
              <a:spcAft>
                <a:spcPts val="0"/>
              </a:spcAft>
              <a:buClrTx/>
              <a:buSzTx/>
              <a:tabLst/>
              <a:defRPr/>
            </a:pPr>
            <a:r>
              <a:rPr lang="en-AU" sz="1200" kern="0" noProof="0" dirty="0" smtClean="0">
                <a:solidFill>
                  <a:prstClr val="black"/>
                </a:solidFill>
                <a:latin typeface="Comic Sans MS" pitchFamily="66" charset="0"/>
                <a:cs typeface="Arial" pitchFamily="34" charset="0"/>
              </a:rPr>
              <a:t>____________________________________________________________________________________________</a:t>
            </a:r>
            <a:endParaRPr kumimoji="0" lang="en-AU" sz="1200" b="0" i="0" u="none" strike="noStrike" kern="0" cap="none" spc="0" normalizeH="0" baseline="0" noProof="0" dirty="0" smtClean="0">
              <a:ln>
                <a:noFill/>
              </a:ln>
              <a:solidFill>
                <a:prstClr val="black"/>
              </a:solidFill>
              <a:effectLst/>
              <a:uLnTx/>
              <a:uFillTx/>
              <a:latin typeface="Comic Sans MS" pitchFamily="66" charset="0"/>
              <a:cs typeface="Arial" pitchFamily="34" charset="0"/>
            </a:endParaRPr>
          </a:p>
          <a:p>
            <a:pPr marR="0" lvl="0" defTabSz="914400" eaLnBrk="1" fontAlgn="auto" latinLnBrk="0" hangingPunct="1">
              <a:lnSpc>
                <a:spcPct val="100000"/>
              </a:lnSpc>
              <a:spcBef>
                <a:spcPts val="0"/>
              </a:spcBef>
              <a:spcAft>
                <a:spcPts val="0"/>
              </a:spcAft>
              <a:buClrTx/>
              <a:buSzTx/>
              <a:tabLst/>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______________________________________________________________________________________________</a:t>
            </a:r>
            <a:endParaRPr lang="en-AU" sz="1200" kern="0" dirty="0">
              <a:solidFill>
                <a:prstClr val="black"/>
              </a:solidFill>
              <a:latin typeface="Comic Sans MS" pitchFamily="66" charset="0"/>
              <a:cs typeface="Arial" pitchFamily="34" charset="0"/>
            </a:endParaRPr>
          </a:p>
          <a:p>
            <a:pPr marR="0" lvl="0" defTabSz="914400" eaLnBrk="1" fontAlgn="auto" latinLnBrk="0" hangingPunct="1">
              <a:lnSpc>
                <a:spcPct val="100000"/>
              </a:lnSpc>
              <a:spcBef>
                <a:spcPts val="0"/>
              </a:spcBef>
              <a:spcAft>
                <a:spcPts val="0"/>
              </a:spcAft>
              <a:buClrTx/>
              <a:buSzTx/>
              <a:tabLst/>
              <a:defRPr/>
            </a:pPr>
            <a:endParaRPr lang="en-AU" sz="1200" b="1" kern="0" dirty="0" smtClean="0">
              <a:solidFill>
                <a:prstClr val="black"/>
              </a:solidFill>
              <a:latin typeface="Comic Sans MS" pitchFamily="66" charset="0"/>
              <a:cs typeface="Arial" pitchFamily="34" charset="0"/>
            </a:endParaRPr>
          </a:p>
          <a:p>
            <a:pPr marR="0" lvl="0" defTabSz="914400" eaLnBrk="1" fontAlgn="auto" latinLnBrk="0" hangingPunct="1">
              <a:lnSpc>
                <a:spcPct val="100000"/>
              </a:lnSpc>
              <a:spcBef>
                <a:spcPts val="0"/>
              </a:spcBef>
              <a:spcAft>
                <a:spcPts val="0"/>
              </a:spcAft>
              <a:buClrTx/>
              <a:buSzTx/>
              <a:tabLst/>
              <a:defRPr/>
            </a:pPr>
            <a:r>
              <a:rPr lang="en-AU" sz="1200" b="1" kern="0" dirty="0" smtClean="0">
                <a:solidFill>
                  <a:prstClr val="black"/>
                </a:solidFill>
                <a:latin typeface="Comic Sans MS" pitchFamily="66" charset="0"/>
                <a:cs typeface="Arial" pitchFamily="34" charset="0"/>
              </a:rPr>
              <a:t>First Term </a:t>
            </a:r>
            <a:r>
              <a:rPr kumimoji="0" lang="en-AU" sz="1200" b="1" i="0" u="none" strike="noStrike" kern="0" cap="none" spc="0" normalizeH="0" baseline="0" noProof="0" dirty="0" smtClean="0">
                <a:ln>
                  <a:noFill/>
                </a:ln>
                <a:solidFill>
                  <a:prstClr val="black"/>
                </a:solidFill>
                <a:effectLst/>
                <a:uLnTx/>
                <a:uFillTx/>
                <a:latin typeface="Comic Sans MS" pitchFamily="66" charset="0"/>
                <a:cs typeface="Arial" pitchFamily="34" charset="0"/>
              </a:rPr>
              <a:t>Geography.</a:t>
            </a:r>
          </a:p>
          <a:p>
            <a:pPr lvl="0"/>
            <a:r>
              <a:rPr lang="en-AU" sz="1200" kern="0" dirty="0">
                <a:solidFill>
                  <a:prstClr val="black"/>
                </a:solidFill>
                <a:latin typeface="Comic Sans MS" panose="030F0702030302020204" pitchFamily="66" charset="0"/>
              </a:rPr>
              <a:t>In the first term of you Year Nine Geography study there will be a focus on the unique characteristics </a:t>
            </a:r>
            <a:r>
              <a:rPr lang="en-AU" sz="1200" kern="0" dirty="0" smtClean="0">
                <a:solidFill>
                  <a:prstClr val="black"/>
                </a:solidFill>
                <a:latin typeface="Comic Sans MS" panose="030F0702030302020204" pitchFamily="66" charset="0"/>
              </a:rPr>
              <a:t>of Australia’s physical environments </a:t>
            </a:r>
            <a:r>
              <a:rPr lang="en-US" sz="1200" dirty="0">
                <a:solidFill>
                  <a:prstClr val="black"/>
                </a:solidFill>
                <a:latin typeface="Comic Sans MS" panose="030F0702030302020204" pitchFamily="66" charset="0"/>
                <a:ea typeface="Times"/>
              </a:rPr>
              <a:t>and the responses of people to the challenges they present</a:t>
            </a:r>
            <a:endParaRPr kumimoji="0" lang="en-AU" sz="1200" b="1" i="0" u="none" strike="noStrike" kern="0" cap="none" spc="0" normalizeH="0" baseline="0" noProof="0" dirty="0" smtClean="0">
              <a:ln>
                <a:noFill/>
              </a:ln>
              <a:solidFill>
                <a:prstClr val="black"/>
              </a:solidFill>
              <a:effectLst/>
              <a:uLnTx/>
              <a:uFillTx/>
              <a:latin typeface="Comic Sans MS" pitchFamily="66" charset="0"/>
              <a:cs typeface="Arial" pitchFamily="34" charset="0"/>
            </a:endParaRPr>
          </a:p>
          <a:p>
            <a:pPr lvl="0">
              <a:spcAft>
                <a:spcPts val="600"/>
              </a:spcAft>
            </a:pPr>
            <a:endParaRPr lang="en-AU" sz="1200" kern="0" dirty="0" smtClean="0">
              <a:solidFill>
                <a:sysClr val="windowText" lastClr="000000"/>
              </a:solidFill>
              <a:latin typeface="Comic Sans MS" panose="030F0702030302020204" pitchFamily="66" charset="0"/>
            </a:endParaRPr>
          </a:p>
          <a:p>
            <a:pPr lvl="0">
              <a:spcAft>
                <a:spcPts val="600"/>
              </a:spcAft>
            </a:pPr>
            <a:r>
              <a:rPr lang="en-AU" sz="1200" kern="0" dirty="0" smtClean="0">
                <a:solidFill>
                  <a:sysClr val="windowText" lastClr="000000"/>
                </a:solidFill>
                <a:latin typeface="Comic Sans MS" panose="030F0702030302020204" pitchFamily="66" charset="0"/>
              </a:rPr>
              <a:t>Areas to be covered include: </a:t>
            </a:r>
          </a:p>
          <a:p>
            <a:pPr lvl="0">
              <a:spcAft>
                <a:spcPts val="600"/>
              </a:spcAft>
            </a:pPr>
            <a:r>
              <a:rPr lang="en-AU" sz="1200" b="1" dirty="0" smtClean="0">
                <a:solidFill>
                  <a:prstClr val="black"/>
                </a:solidFill>
                <a:latin typeface="Comic Sans MS" panose="030F0702030302020204" pitchFamily="66" charset="0"/>
              </a:rPr>
              <a:t>The  Australian Continent</a:t>
            </a:r>
            <a:r>
              <a:rPr lang="en-AU" sz="1200" dirty="0" smtClean="0">
                <a:solidFill>
                  <a:prstClr val="black"/>
                </a:solidFill>
                <a:latin typeface="Comic Sans MS" panose="030F0702030302020204" pitchFamily="66" charset="0"/>
              </a:rPr>
              <a:t>: </a:t>
            </a:r>
            <a:r>
              <a:rPr lang="en-AU" sz="1200" i="1" dirty="0" smtClean="0">
                <a:solidFill>
                  <a:prstClr val="black"/>
                </a:solidFill>
                <a:latin typeface="Comic Sans MS" panose="030F0702030302020204" pitchFamily="66" charset="0"/>
              </a:rPr>
              <a:t>Australia’s </a:t>
            </a:r>
            <a:r>
              <a:rPr lang="en-AU" sz="1200" i="1" dirty="0">
                <a:solidFill>
                  <a:prstClr val="black"/>
                </a:solidFill>
                <a:latin typeface="Comic Sans MS" panose="030F0702030302020204" pitchFamily="66" charset="0"/>
              </a:rPr>
              <a:t>Geographical </a:t>
            </a:r>
            <a:r>
              <a:rPr lang="en-AU" sz="1200" i="1" dirty="0" smtClean="0">
                <a:solidFill>
                  <a:prstClr val="black"/>
                </a:solidFill>
                <a:latin typeface="Comic Sans MS" panose="030F0702030302020204" pitchFamily="66" charset="0"/>
              </a:rPr>
              <a:t>Dimensions:</a:t>
            </a:r>
            <a:r>
              <a:rPr lang="en-AU" sz="1200" dirty="0" smtClean="0">
                <a:solidFill>
                  <a:prstClr val="black"/>
                </a:solidFill>
                <a:latin typeface="Comic Sans MS" panose="030F0702030302020204" pitchFamily="66" charset="0"/>
              </a:rPr>
              <a:t> relative </a:t>
            </a:r>
            <a:r>
              <a:rPr lang="en-AU" sz="1200" dirty="0">
                <a:solidFill>
                  <a:prstClr val="black"/>
                </a:solidFill>
                <a:latin typeface="Comic Sans MS" panose="030F0702030302020204" pitchFamily="66" charset="0"/>
              </a:rPr>
              <a:t>size and </a:t>
            </a:r>
            <a:r>
              <a:rPr lang="en-AU" sz="1200" dirty="0" smtClean="0">
                <a:solidFill>
                  <a:prstClr val="black"/>
                </a:solidFill>
                <a:latin typeface="Comic Sans MS" panose="030F0702030302020204" pitchFamily="66" charset="0"/>
              </a:rPr>
              <a:t>shape, and latitude </a:t>
            </a:r>
            <a:r>
              <a:rPr lang="en-AU" sz="1200" dirty="0">
                <a:solidFill>
                  <a:prstClr val="black"/>
                </a:solidFill>
                <a:latin typeface="Comic Sans MS" panose="030F0702030302020204" pitchFamily="66" charset="0"/>
              </a:rPr>
              <a:t>and </a:t>
            </a:r>
            <a:r>
              <a:rPr lang="en-AU" sz="1200" dirty="0" smtClean="0">
                <a:solidFill>
                  <a:prstClr val="black"/>
                </a:solidFill>
                <a:latin typeface="Comic Sans MS" panose="030F0702030302020204" pitchFamily="66" charset="0"/>
              </a:rPr>
              <a:t>longitude, </a:t>
            </a:r>
            <a:r>
              <a:rPr lang="en-AU" sz="1200" i="1" dirty="0" smtClean="0">
                <a:solidFill>
                  <a:prstClr val="black"/>
                </a:solidFill>
                <a:latin typeface="Comic Sans MS" panose="030F0702030302020204" pitchFamily="66" charset="0"/>
              </a:rPr>
              <a:t>The </a:t>
            </a:r>
            <a:r>
              <a:rPr lang="en-AU" sz="1200" i="1" dirty="0">
                <a:solidFill>
                  <a:prstClr val="black"/>
                </a:solidFill>
                <a:latin typeface="Comic Sans MS" panose="030F0702030302020204" pitchFamily="66" charset="0"/>
              </a:rPr>
              <a:t>origins of the </a:t>
            </a:r>
            <a:r>
              <a:rPr lang="en-AU" sz="1200" i="1" dirty="0" smtClean="0">
                <a:solidFill>
                  <a:prstClr val="black"/>
                </a:solidFill>
                <a:latin typeface="Comic Sans MS" panose="030F0702030302020204" pitchFamily="66" charset="0"/>
              </a:rPr>
              <a:t>continent:</a:t>
            </a:r>
            <a:r>
              <a:rPr lang="en-AU" sz="1200" dirty="0" smtClean="0">
                <a:solidFill>
                  <a:prstClr val="black"/>
                </a:solidFill>
                <a:latin typeface="Comic Sans MS" panose="030F0702030302020204" pitchFamily="66" charset="0"/>
              </a:rPr>
              <a:t> Aboriginal perspective and the geographical perspective. </a:t>
            </a:r>
          </a:p>
          <a:p>
            <a:pPr lvl="0">
              <a:spcAft>
                <a:spcPts val="600"/>
              </a:spcAft>
            </a:pPr>
            <a:r>
              <a:rPr lang="en-AU" sz="1200" b="1" dirty="0" smtClean="0">
                <a:solidFill>
                  <a:prstClr val="black"/>
                </a:solidFill>
                <a:latin typeface="Comic Sans MS" panose="030F0702030302020204" pitchFamily="66" charset="0"/>
              </a:rPr>
              <a:t>Physical </a:t>
            </a:r>
            <a:r>
              <a:rPr lang="en-AU" sz="1200" b="1" dirty="0">
                <a:solidFill>
                  <a:prstClr val="black"/>
                </a:solidFill>
                <a:latin typeface="Comic Sans MS" panose="030F0702030302020204" pitchFamily="66" charset="0"/>
              </a:rPr>
              <a:t>characteristics that make Australia </a:t>
            </a:r>
            <a:r>
              <a:rPr lang="en-AU" sz="1200" b="1" dirty="0" smtClean="0">
                <a:solidFill>
                  <a:prstClr val="black"/>
                </a:solidFill>
                <a:latin typeface="Comic Sans MS" panose="030F0702030302020204" pitchFamily="66" charset="0"/>
              </a:rPr>
              <a:t>unique</a:t>
            </a:r>
            <a:r>
              <a:rPr lang="en-AU" sz="1200" dirty="0" smtClean="0">
                <a:solidFill>
                  <a:prstClr val="black"/>
                </a:solidFill>
                <a:latin typeface="Comic Sans MS" panose="030F0702030302020204" pitchFamily="66" charset="0"/>
              </a:rPr>
              <a:t> i</a:t>
            </a:r>
            <a:r>
              <a:rPr lang="en-AU" sz="1200" i="1" dirty="0" smtClean="0">
                <a:solidFill>
                  <a:prstClr val="black"/>
                </a:solidFill>
                <a:latin typeface="Comic Sans MS" panose="030F0702030302020204" pitchFamily="66" charset="0"/>
              </a:rPr>
              <a:t>ncluding major </a:t>
            </a:r>
            <a:r>
              <a:rPr lang="en-AU" sz="1200" i="1" dirty="0">
                <a:solidFill>
                  <a:prstClr val="black"/>
                </a:solidFill>
                <a:latin typeface="Comic Sans MS" panose="030F0702030302020204" pitchFamily="66" charset="0"/>
              </a:rPr>
              <a:t>landforms and drainage </a:t>
            </a:r>
            <a:r>
              <a:rPr lang="en-AU" sz="1200" i="1" dirty="0" smtClean="0">
                <a:solidFill>
                  <a:prstClr val="black"/>
                </a:solidFill>
                <a:latin typeface="Comic Sans MS" panose="030F0702030302020204" pitchFamily="66" charset="0"/>
              </a:rPr>
              <a:t>basins</a:t>
            </a:r>
            <a:r>
              <a:rPr lang="en-AU" sz="1200" dirty="0" smtClean="0">
                <a:solidFill>
                  <a:prstClr val="black"/>
                </a:solidFill>
                <a:latin typeface="Comic Sans MS" panose="030F0702030302020204" pitchFamily="66" charset="0"/>
              </a:rPr>
              <a:t> </a:t>
            </a:r>
            <a:r>
              <a:rPr lang="en-AU" sz="1200" i="1" dirty="0" smtClean="0">
                <a:solidFill>
                  <a:prstClr val="black"/>
                </a:solidFill>
                <a:latin typeface="Comic Sans MS" panose="030F0702030302020204" pitchFamily="66" charset="0"/>
              </a:rPr>
              <a:t>and patterns of </a:t>
            </a:r>
            <a:r>
              <a:rPr lang="en-AU" sz="1200" dirty="0" smtClean="0">
                <a:solidFill>
                  <a:prstClr val="black"/>
                </a:solidFill>
                <a:latin typeface="Comic Sans MS" panose="030F0702030302020204" pitchFamily="66" charset="0"/>
              </a:rPr>
              <a:t>natural resources and vegetation.</a:t>
            </a:r>
          </a:p>
          <a:p>
            <a:pPr lvl="0"/>
            <a:r>
              <a:rPr lang="en-AU" sz="1200" b="1" dirty="0">
                <a:solidFill>
                  <a:prstClr val="black"/>
                </a:solidFill>
                <a:latin typeface="Comic Sans MS" panose="030F0702030302020204" pitchFamily="66" charset="0"/>
              </a:rPr>
              <a:t>Students </a:t>
            </a:r>
            <a:r>
              <a:rPr lang="en-AU" sz="1200" b="1" dirty="0" smtClean="0">
                <a:solidFill>
                  <a:prstClr val="black"/>
                </a:solidFill>
                <a:latin typeface="Comic Sans MS" panose="030F0702030302020204" pitchFamily="66" charset="0"/>
              </a:rPr>
              <a:t>will learn to</a:t>
            </a:r>
            <a:r>
              <a:rPr lang="en-AU" sz="1200" b="1" dirty="0">
                <a:solidFill>
                  <a:prstClr val="black"/>
                </a:solidFill>
                <a:latin typeface="Comic Sans MS" panose="030F0702030302020204" pitchFamily="66" charset="0"/>
              </a:rPr>
              <a:t>:</a:t>
            </a:r>
            <a:endParaRPr lang="en-AU" sz="1200" dirty="0">
              <a:solidFill>
                <a:prstClr val="black"/>
              </a:solidFill>
              <a:latin typeface="Comic Sans MS" panose="030F0702030302020204" pitchFamily="66" charset="0"/>
            </a:endParaRPr>
          </a:p>
          <a:p>
            <a:pPr marL="285750" lvl="0" indent="-285750">
              <a:buFont typeface="Arial" pitchFamily="34" charset="0"/>
              <a:buChar char="•"/>
            </a:pPr>
            <a:r>
              <a:rPr lang="en-AU" sz="1200" dirty="0">
                <a:solidFill>
                  <a:prstClr val="black"/>
                </a:solidFill>
                <a:latin typeface="Comic Sans MS" panose="030F0702030302020204" pitchFamily="66" charset="0"/>
              </a:rPr>
              <a:t>compare Australia’s size and shape with other continents and countries</a:t>
            </a:r>
          </a:p>
          <a:p>
            <a:pPr marL="285750" lvl="0" indent="-285750">
              <a:buFont typeface="Arial" pitchFamily="34" charset="0"/>
              <a:buChar char="•"/>
            </a:pPr>
            <a:r>
              <a:rPr lang="en-AU" sz="1200" dirty="0">
                <a:solidFill>
                  <a:prstClr val="black"/>
                </a:solidFill>
                <a:latin typeface="Comic Sans MS" panose="030F0702030302020204" pitchFamily="66" charset="0"/>
              </a:rPr>
              <a:t>locate and recognise Australia on a world map using latitude and longitude</a:t>
            </a:r>
          </a:p>
          <a:p>
            <a:pPr marL="285750" lvl="0" indent="-285750">
              <a:buFont typeface="Arial" pitchFamily="34" charset="0"/>
              <a:buChar char="•"/>
            </a:pPr>
            <a:r>
              <a:rPr lang="en-AU" sz="1200" dirty="0">
                <a:solidFill>
                  <a:prstClr val="black"/>
                </a:solidFill>
                <a:latin typeface="Comic Sans MS" panose="030F0702030302020204" pitchFamily="66" charset="0"/>
              </a:rPr>
              <a:t>explain the origins of the continent from an Aboriginal and geographical perspective </a:t>
            </a:r>
          </a:p>
          <a:p>
            <a:pPr marL="285750" lvl="0" indent="-285750">
              <a:buFont typeface="Arial" pitchFamily="34" charset="0"/>
              <a:buChar char="•"/>
            </a:pPr>
            <a:r>
              <a:rPr lang="en-AU" sz="1200" dirty="0">
                <a:solidFill>
                  <a:prstClr val="black"/>
                </a:solidFill>
                <a:latin typeface="Comic Sans MS" panose="030F0702030302020204" pitchFamily="66" charset="0"/>
              </a:rPr>
              <a:t>identify and represent Australia’s major physical features and patterns on a variety of maps</a:t>
            </a:r>
          </a:p>
          <a:p>
            <a:pPr marL="285750" lvl="0" indent="-285750">
              <a:buFont typeface="Arial" pitchFamily="34" charset="0"/>
              <a:buChar char="•"/>
            </a:pPr>
            <a:r>
              <a:rPr lang="en-AU" sz="1200" dirty="0">
                <a:solidFill>
                  <a:prstClr val="black"/>
                </a:solidFill>
                <a:latin typeface="Comic Sans MS" panose="030F0702030302020204" pitchFamily="66" charset="0"/>
              </a:rPr>
              <a:t>describe Australia’s major physical features and </a:t>
            </a:r>
            <a:r>
              <a:rPr lang="en-AU" sz="1200" dirty="0" smtClean="0">
                <a:solidFill>
                  <a:prstClr val="black"/>
                </a:solidFill>
                <a:latin typeface="Comic Sans MS" panose="030F0702030302020204" pitchFamily="66" charset="0"/>
              </a:rPr>
              <a:t>patterns</a:t>
            </a:r>
            <a:endParaRPr lang="en-AU" sz="1200" dirty="0">
              <a:solidFill>
                <a:prstClr val="black"/>
              </a:solidFill>
              <a:latin typeface="Comic Sans MS" panose="030F0702030302020204" pitchFamily="66" charset="0"/>
            </a:endParaRPr>
          </a:p>
          <a:p>
            <a:pPr marL="285750" lvl="0" indent="-285750">
              <a:buFont typeface="Arial" pitchFamily="34" charset="0"/>
              <a:buChar char="•"/>
            </a:pPr>
            <a:r>
              <a:rPr lang="en-AU" sz="1200" dirty="0">
                <a:solidFill>
                  <a:prstClr val="black"/>
                </a:solidFill>
                <a:latin typeface="Comic Sans MS" panose="030F0702030302020204" pitchFamily="66" charset="0"/>
              </a:rPr>
              <a:t>explain the interrelationships that exist in the physical environment of Australia</a:t>
            </a:r>
          </a:p>
          <a:p>
            <a:pPr marL="285750" lvl="0" indent="-285750">
              <a:buFont typeface="Arial" pitchFamily="34" charset="0"/>
              <a:buChar char="•"/>
            </a:pPr>
            <a:r>
              <a:rPr lang="en-AU" sz="1200" dirty="0">
                <a:solidFill>
                  <a:prstClr val="black"/>
                </a:solidFill>
                <a:latin typeface="Comic Sans MS" panose="030F0702030302020204" pitchFamily="66" charset="0"/>
              </a:rPr>
              <a:t>explain adaptations of flora and fauna to the Australian environment</a:t>
            </a:r>
          </a:p>
          <a:p>
            <a:pPr marL="285750" lvl="0" indent="-285750">
              <a:buFont typeface="Arial" pitchFamily="34" charset="0"/>
              <a:buChar char="•"/>
            </a:pPr>
            <a:r>
              <a:rPr lang="en-AU" sz="1200" dirty="0">
                <a:solidFill>
                  <a:prstClr val="black"/>
                </a:solidFill>
                <a:latin typeface="Comic Sans MS" panose="030F0702030302020204" pitchFamily="66" charset="0"/>
              </a:rPr>
              <a:t>describe the range of natural hazards in Australia and their consequences</a:t>
            </a:r>
          </a:p>
          <a:p>
            <a:pPr lvl="0">
              <a:spcAft>
                <a:spcPts val="600"/>
              </a:spcAft>
            </a:pPr>
            <a:endParaRPr lang="en-AU" sz="1600" dirty="0">
              <a:solidFill>
                <a:prstClr val="black"/>
              </a:solidFill>
              <a:latin typeface="Calibri"/>
            </a:endParaRPr>
          </a:p>
          <a:p>
            <a:pPr marL="540385" indent="-540385">
              <a:spcAft>
                <a:spcPts val="0"/>
              </a:spcAft>
            </a:pPr>
            <a:endParaRPr lang="en-AU" sz="1200" kern="0" dirty="0">
              <a:solidFill>
                <a:sysClr val="windowText" lastClr="000000"/>
              </a:solidFill>
              <a:latin typeface="Comic Sans MS" panose="030F0702030302020204" pitchFamily="66" charset="0"/>
            </a:endParaRPr>
          </a:p>
        </p:txBody>
      </p:sp>
    </p:spTree>
    <p:extLst>
      <p:ext uri="{BB962C8B-B14F-4D97-AF65-F5344CB8AC3E}">
        <p14:creationId xmlns:p14="http://schemas.microsoft.com/office/powerpoint/2010/main" val="3235856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36" y="0"/>
            <a:ext cx="914400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altLang="en-US" sz="1400" b="1" u="sng" dirty="0">
                <a:solidFill>
                  <a:srgbClr val="000000"/>
                </a:solidFill>
                <a:latin typeface="Arial" pitchFamily="34" charset="0"/>
                <a:ea typeface="Times New Roman" pitchFamily="18" charset="0"/>
                <a:cs typeface="Arial" pitchFamily="34" charset="0"/>
              </a:rPr>
              <a:t>Environmental costs</a:t>
            </a:r>
            <a:endParaRPr lang="en-US" altLang="en-US" sz="1400" dirty="0">
              <a:solidFill>
                <a:prstClr val="black"/>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Cyclone Tracy, 1974, ended in almost complete destruction, which caused a catastrophic disruption to Darwin.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Water supplies were down as Darwin's supply was contaminated and there were no clean supplies. Sewerage lines were cut, resulting in a lack of sanitation, and poisons therefore leached out into the environment. Surprisingly, there was not a lot of drenching rain or storm surge associated with Cyclone Tracy, so none of the usual problems resulted from that quarter.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Trees were uprooted, and animal habitats destroyed. Witnesses reported absolute silence the following morning, signaling the loss of the majority of bird life at that time. As with any such natural disaster, the food chain was broken, and it was many months before food chain order was reestablished among the various species. The beaches were strewn with dead marine or coastal-dwelling creatures.</a:t>
            </a:r>
          </a:p>
          <a:p>
            <a:pPr eaLnBrk="0" fontAlgn="base" hangingPunct="0">
              <a:spcBef>
                <a:spcPct val="0"/>
              </a:spcBef>
              <a:spcAft>
                <a:spcPct val="0"/>
              </a:spcAft>
            </a:pPr>
            <a:r>
              <a:rPr lang="en-US" altLang="en-US" sz="1400" b="1" u="sng" dirty="0">
                <a:solidFill>
                  <a:prstClr val="black"/>
                </a:solidFill>
                <a:latin typeface="Arial" pitchFamily="34" charset="0"/>
                <a:ea typeface="Times New Roman" pitchFamily="18" charset="0"/>
                <a:cs typeface="Arial" pitchFamily="34" charset="0"/>
              </a:rPr>
              <a:t>Economic Costs</a:t>
            </a:r>
            <a:endParaRPr lang="en-US" altLang="en-US" sz="1400" dirty="0">
              <a:solidFill>
                <a:prstClr val="black"/>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90% of Darwin’s 12,000 homes were destroyed</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Insured property loss exceeded $700 million dollars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Total estimated costs were $3.5 billion</a:t>
            </a:r>
          </a:p>
          <a:p>
            <a:pPr eaLnBrk="0" fontAlgn="base" hangingPunct="0">
              <a:spcBef>
                <a:spcPct val="0"/>
              </a:spcBef>
              <a:spcAft>
                <a:spcPct val="0"/>
              </a:spcAft>
            </a:pPr>
            <a:r>
              <a:rPr lang="en-US" altLang="en-US" sz="1400" b="1" u="sng" dirty="0">
                <a:solidFill>
                  <a:prstClr val="black"/>
                </a:solidFill>
                <a:latin typeface="Arial" pitchFamily="34" charset="0"/>
                <a:ea typeface="Times New Roman" pitchFamily="18" charset="0"/>
                <a:cs typeface="Arial" pitchFamily="34" charset="0"/>
              </a:rPr>
              <a:t>Social Costs </a:t>
            </a:r>
            <a:endParaRPr lang="en-US" altLang="en-US" sz="1400" dirty="0">
              <a:solidFill>
                <a:prstClr val="black"/>
              </a:solidFill>
              <a:latin typeface="Arial" pitchFamily="34" charset="0"/>
              <a:ea typeface="Times New Roman" pitchFamily="18" charset="0"/>
              <a:cs typeface="Arial" pitchFamily="34" charset="0"/>
            </a:endParaRP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During the cyclone, families huddled in the remains of their homes and possessions.  Many were killed by flying debris and collapsing buildings.  Some sought safety under beds, in cupboards, bathrooms.  Children were whirled from parents arms.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Altogether sixty five people died (49 @ Darwin 16 @ sea), over one hundred severely injured, and 1,000 more suffered minor injuries.  The damaged hospital had plastic sheets arranged like tents to protect patients from dripping ceilings or roofless parts.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One of the immediate massive problems to be dealt with was the morale of the shocked and dazed people.  Strong action was needed to prevent any disintegration or panic.  </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Christmas morning Darwin was a city in ruins, with dead and injured, without shelter, power, food, water, essential services or communication.</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Strong action was needed to prevent any disintegration or panic.  Rather than bring in extra troops, needing to be fed, Major General </a:t>
            </a:r>
            <a:r>
              <a:rPr lang="en-US" altLang="en-US" sz="1400" dirty="0" err="1">
                <a:solidFill>
                  <a:prstClr val="black"/>
                </a:solidFill>
                <a:latin typeface="Arial" pitchFamily="34" charset="0"/>
                <a:ea typeface="Times New Roman" pitchFamily="18" charset="0"/>
                <a:cs typeface="Arial" pitchFamily="34" charset="0"/>
              </a:rPr>
              <a:t>Stretton</a:t>
            </a:r>
            <a:r>
              <a:rPr lang="en-US" altLang="en-US" sz="1400" dirty="0">
                <a:solidFill>
                  <a:prstClr val="black"/>
                </a:solidFill>
                <a:latin typeface="Arial" pitchFamily="34" charset="0"/>
                <a:ea typeface="Times New Roman" pitchFamily="18" charset="0"/>
                <a:cs typeface="Arial" pitchFamily="34" charset="0"/>
              </a:rPr>
              <a:t> believed the top - enders could more quickly deal with much of the work themselves, under his leadership.  The army would play a supporting role</a:t>
            </a:r>
          </a:p>
          <a:p>
            <a:pPr eaLnBrk="0" fontAlgn="base" hangingPunct="0">
              <a:spcBef>
                <a:spcPct val="0"/>
              </a:spcBef>
              <a:spcAft>
                <a:spcPct val="0"/>
              </a:spcAft>
            </a:pPr>
            <a:r>
              <a:rPr lang="en-US" altLang="en-US" sz="1400" dirty="0">
                <a:solidFill>
                  <a:prstClr val="black"/>
                </a:solidFill>
                <a:latin typeface="Arial" pitchFamily="34" charset="0"/>
                <a:ea typeface="Times New Roman" pitchFamily="18" charset="0"/>
                <a:cs typeface="Arial" pitchFamily="34" charset="0"/>
              </a:rPr>
              <a:t>To avoid the risk of disease and to relieve the overall situation, the most extensive airlift ever attempted by Australia in peace or was </a:t>
            </a:r>
            <a:r>
              <a:rPr lang="en-US" altLang="en-US" sz="1400" dirty="0" err="1">
                <a:solidFill>
                  <a:prstClr val="black"/>
                </a:solidFill>
                <a:latin typeface="Arial" pitchFamily="34" charset="0"/>
                <a:ea typeface="Times New Roman" pitchFamily="18" charset="0"/>
                <a:cs typeface="Arial" pitchFamily="34" charset="0"/>
              </a:rPr>
              <a:t>organised</a:t>
            </a:r>
            <a:r>
              <a:rPr lang="en-US" altLang="en-US" sz="1400" dirty="0">
                <a:solidFill>
                  <a:prstClr val="black"/>
                </a:solidFill>
                <a:latin typeface="Arial" pitchFamily="34" charset="0"/>
                <a:ea typeface="Times New Roman" pitchFamily="18" charset="0"/>
                <a:cs typeface="Arial" pitchFamily="34" charset="0"/>
              </a:rPr>
              <a:t> and was completed in five days.  For a population of 45.000 there were now 10.500.  Many had already left by road. Thousands of caravans and removable houses and a ship were used to provide additional housing.</a:t>
            </a:r>
            <a:r>
              <a:rPr lang="en-US" altLang="en-US" sz="1100" dirty="0">
                <a:solidFill>
                  <a:prstClr val="black"/>
                </a:solidFill>
                <a:latin typeface="Arial" pitchFamily="34" charset="0"/>
                <a:ea typeface="Times New Roman" pitchFamily="18" charset="0"/>
                <a:cs typeface="Arial" pitchFamily="34" charset="0"/>
              </a:rPr>
              <a:t>		</a:t>
            </a:r>
            <a:r>
              <a:rPr lang="en-AU" altLang="en-US" sz="800" dirty="0">
                <a:solidFill>
                  <a:prstClr val="black"/>
                </a:solidFill>
                <a:latin typeface="Arial" pitchFamily="34" charset="0"/>
                <a:cs typeface="Arial" pitchFamily="34" charset="0"/>
              </a:rPr>
              <a:t> </a:t>
            </a:r>
            <a:endParaRPr lang="en-AU" altLang="en-US"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68773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0026"/>
            <a:ext cx="9144000" cy="6278642"/>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population 1: Introduction (15 mins) Read and do the following activities</a:t>
            </a:r>
          </a:p>
          <a:p>
            <a:endParaRPr lang="en-AU" sz="1200" b="1" dirty="0">
              <a:solidFill>
                <a:prstClr val="black"/>
              </a:solidFill>
              <a:latin typeface="Comic Sans MS" pitchFamily="66" charset="0"/>
              <a:cs typeface="Arial" pitchFamily="34" charset="0"/>
            </a:endParaRP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 continent, developed, exporter, multicultural, support,</a:t>
            </a:r>
          </a:p>
          <a:p>
            <a:pPr marL="228600" indent="-228600">
              <a:buFont typeface="+mj-lt"/>
              <a:buAutoNum type="arabicPeriod"/>
            </a:pPr>
            <a:r>
              <a:rPr lang="en-AU" sz="12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200" dirty="0">
                <a:solidFill>
                  <a:prstClr val="black"/>
                </a:solidFill>
                <a:latin typeface="Comic Sans MS" pitchFamily="66" charset="0"/>
                <a:cs typeface="Arial" pitchFamily="34" charset="0"/>
              </a:rPr>
              <a:t>6. In summary what makes Australia’s population unique? ___________________________________________________</a:t>
            </a:r>
          </a:p>
          <a:p>
            <a:pPr marL="285750" indent="-285750"/>
            <a:r>
              <a:rPr lang="en-AU" sz="120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AU" dirty="0">
                <a:solidFill>
                  <a:prstClr val="black"/>
                </a:solidFill>
              </a:rPr>
              <a:t>	</a:t>
            </a:r>
          </a:p>
          <a:p>
            <a:r>
              <a:rPr lang="en-AU" sz="1200" dirty="0">
                <a:solidFill>
                  <a:prstClr val="black"/>
                </a:solidFill>
                <a:latin typeface="Comic Sans MS" panose="030F0702030302020204" pitchFamily="66" charset="0"/>
              </a:rPr>
              <a:t>	Australia is the only continent that consists of just one country. It is also the world's driest inhabited continent with a larger proportion of desert than any other continent. Australia has one of the lowest population densities in the world. Only a few areas along or near the coasts receive enough rainfall to support a large population. Today, most Australians live in a narrow coastal strip extending from Brisbane to Adelaide. Eighty-six per cent of Australians live in towns that have populations of more than 1000. </a:t>
            </a:r>
          </a:p>
          <a:p>
            <a:r>
              <a:rPr lang="en-AU" sz="1200" dirty="0">
                <a:solidFill>
                  <a:prstClr val="black"/>
                </a:solidFill>
                <a:latin typeface="Comic Sans MS" panose="030F0702030302020204" pitchFamily="66" charset="0"/>
              </a:rPr>
              <a:t>	Australia is a developed country with busy cities and highly productive farms and mines. It is the world's leading exporter of wool and bauxite (the ore from which aluminium is made). The income from these and other exports has made it possible for most Australians to enjoy a high standard of living.</a:t>
            </a:r>
          </a:p>
          <a:p>
            <a:r>
              <a:rPr lang="en-AU" sz="1200" dirty="0">
                <a:solidFill>
                  <a:prstClr val="black"/>
                </a:solidFill>
                <a:latin typeface="Comic Sans MS" panose="030F0702030302020204" pitchFamily="66" charset="0"/>
              </a:rPr>
              <a:t>	Until 1788 Indigenous people alone occupied Australia. They had lived and prospered in </a:t>
            </a:r>
            <a:r>
              <a:rPr lang="nn-NO" sz="1200" dirty="0">
                <a:solidFill>
                  <a:prstClr val="black"/>
                </a:solidFill>
                <a:latin typeface="Comic Sans MS" panose="030F0702030302020204" pitchFamily="66" charset="0"/>
              </a:rPr>
              <a:t>Australia for at least </a:t>
            </a:r>
          </a:p>
          <a:p>
            <a:r>
              <a:rPr lang="nn-NO" sz="1200" dirty="0">
                <a:solidFill>
                  <a:prstClr val="black"/>
                </a:solidFill>
                <a:latin typeface="Comic Sans MS" panose="030F0702030302020204" pitchFamily="66" charset="0"/>
              </a:rPr>
              <a:t>50 000 </a:t>
            </a:r>
            <a:r>
              <a:rPr lang="en-AU" sz="1200" dirty="0">
                <a:solidFill>
                  <a:prstClr val="black"/>
                </a:solidFill>
                <a:latin typeface="Comic Sans MS" panose="030F0702030302020204" pitchFamily="66" charset="0"/>
              </a:rPr>
              <a:t>years before the first white settlers arrived. Britain settled Australia as a prison colony in 1788 and, as the numbers of British migrants increased, the proportion of Indigenous people in the population decreased.</a:t>
            </a:r>
          </a:p>
          <a:p>
            <a:r>
              <a:rPr lang="en-AU" sz="1200" dirty="0">
                <a:solidFill>
                  <a:prstClr val="black"/>
                </a:solidFill>
                <a:latin typeface="Comic Sans MS" panose="030F0702030302020204" pitchFamily="66" charset="0"/>
              </a:rPr>
              <a:t>	Since 1945, immigration  from southern European nations such as Greece and Italy and more recently from Asian nations has turned Australia into one of the most multicultural countries in the world.</a:t>
            </a:r>
          </a:p>
          <a:p>
            <a:r>
              <a:rPr lang="en-AU" sz="1200" dirty="0">
                <a:solidFill>
                  <a:prstClr val="black"/>
                </a:solidFill>
                <a:latin typeface="Comic Sans MS" panose="030F0702030302020204" pitchFamily="66" charset="0"/>
              </a:rPr>
              <a:t>	Much of Australia's population growth occurs in and around towns and cities that have a population of 1000 or more people. The fastest growing areas are generally those on the fringes of capital cities. New suburbs grow into areas that were previously used for farming. As people move into new housing estates, shops are built to cater for their needs. As the population continues to grow, other amenities such as schools, medical services and sporting facilities are built.</a:t>
            </a:r>
          </a:p>
        </p:txBody>
      </p:sp>
    </p:spTree>
    <p:extLst>
      <p:ext uri="{BB962C8B-B14F-4D97-AF65-F5344CB8AC3E}">
        <p14:creationId xmlns:p14="http://schemas.microsoft.com/office/powerpoint/2010/main" val="608245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00" y="43423"/>
            <a:ext cx="9144000" cy="6694140"/>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t>
            </a:r>
            <a:r>
              <a:rPr lang="en-AU" sz="1200" b="1" dirty="0">
                <a:solidFill>
                  <a:prstClr val="black"/>
                </a:solidFill>
                <a:latin typeface="Comic Sans MS" pitchFamily="66" charset="0"/>
                <a:cs typeface="Arial" pitchFamily="34" charset="0"/>
              </a:rPr>
              <a:t>Australia’s population 2: </a:t>
            </a:r>
            <a:r>
              <a:rPr lang="en-AU" sz="1100" b="1" dirty="0">
                <a:solidFill>
                  <a:prstClr val="black"/>
                </a:solidFill>
                <a:latin typeface="Comic Sans MS" pitchFamily="66" charset="0"/>
                <a:cs typeface="Arial" pitchFamily="34" charset="0"/>
              </a:rPr>
              <a:t>P</a:t>
            </a:r>
            <a:r>
              <a:rPr lang="en-AU" sz="1100" b="1" dirty="0">
                <a:solidFill>
                  <a:prstClr val="black"/>
                </a:solidFill>
                <a:latin typeface="Comic Sans MS" panose="030F0702030302020204" pitchFamily="66" charset="0"/>
              </a:rPr>
              <a:t>opulation change in Australia</a:t>
            </a:r>
            <a:r>
              <a:rPr lang="en-AU" sz="1100" b="1" dirty="0">
                <a:solidFill>
                  <a:prstClr val="black"/>
                </a:solidFill>
                <a:latin typeface="Comic Sans MS" pitchFamily="66" charset="0"/>
                <a:cs typeface="Arial" pitchFamily="34" charset="0"/>
              </a:rPr>
              <a:t> (15 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census, crude birth rate, crude death rate, immigrating, increased, migrating, walked</a:t>
            </a:r>
          </a:p>
          <a:p>
            <a:pPr marL="228600" indent="-228600">
              <a:buFont typeface="+mj-lt"/>
              <a:buAutoNum type="arabicPeriod"/>
            </a:pPr>
            <a:r>
              <a:rPr lang="en-AU" sz="11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100" dirty="0">
                <a:solidFill>
                  <a:prstClr val="black"/>
                </a:solidFill>
                <a:latin typeface="Comic Sans MS" pitchFamily="66" charset="0"/>
                <a:cs typeface="Arial" pitchFamily="34" charset="0"/>
              </a:rPr>
              <a:t>6. In summary Australia’s population has changed because __________________________________________________________</a:t>
            </a:r>
          </a:p>
          <a:p>
            <a:pPr marL="285750" indent="-285750"/>
            <a:r>
              <a:rPr lang="en-AU" sz="1100" dirty="0">
                <a:solidFill>
                  <a:prstClr val="black"/>
                </a:solidFill>
                <a:latin typeface="Comic Sans MS" pitchFamily="66" charset="0"/>
                <a:cs typeface="Arial" pitchFamily="34" charset="0"/>
              </a:rPr>
              <a:t>_____________________________________________________________________________________________________</a:t>
            </a:r>
          </a:p>
          <a:p>
            <a:pPr marL="285750" indent="-285750"/>
            <a:endParaRPr lang="en-AU" sz="1100" dirty="0">
              <a:solidFill>
                <a:prstClr val="black"/>
              </a:solidFill>
              <a:latin typeface="Comic Sans MS" panose="030F0702030302020204" pitchFamily="66" charset="0"/>
            </a:endParaRPr>
          </a:p>
          <a:p>
            <a:r>
              <a:rPr lang="en-AU" sz="1100" b="1" dirty="0">
                <a:solidFill>
                  <a:prstClr val="black"/>
                </a:solidFill>
                <a:latin typeface="Comic Sans MS" panose="030F0702030302020204" pitchFamily="66" charset="0"/>
              </a:rPr>
              <a:t>Population change in Australia</a:t>
            </a:r>
          </a:p>
          <a:p>
            <a:r>
              <a:rPr lang="en-AU" sz="1100" dirty="0">
                <a:solidFill>
                  <a:srgbClr val="003CD6"/>
                </a:solidFill>
                <a:latin typeface="AdLibICG"/>
              </a:rPr>
              <a:t>	</a:t>
            </a:r>
            <a:r>
              <a:rPr lang="en-AU" sz="1100" dirty="0">
                <a:solidFill>
                  <a:prstClr val="black"/>
                </a:solidFill>
                <a:latin typeface="Comic Sans MS" panose="030F0702030302020204" pitchFamily="66" charset="0"/>
              </a:rPr>
              <a:t>Every five years the Australian Bureau of Statistics(ABS) conducts a census on the population of Australia to determine its size, rate of increase, age and sex distribution, life expectancy, migration, and where people live. Such information helps governments to decide where to build new schools, hospitals and roads, and where there is a need for retirement homes or kindergartens.</a:t>
            </a:r>
          </a:p>
          <a:p>
            <a:r>
              <a:rPr lang="en-AU" sz="1100" dirty="0">
                <a:solidFill>
                  <a:prstClr val="black"/>
                </a:solidFill>
                <a:latin typeface="Comic Sans MS" panose="030F0702030302020204" pitchFamily="66" charset="0"/>
              </a:rPr>
              <a:t>	Australia has a population of more than 20 million. The population of Australia increased rapidly during the twentieth century, being about five times greater at the end of the twentieth century than it was in 1900. There have been two main reasons for this increase:</a:t>
            </a:r>
          </a:p>
          <a:p>
            <a:r>
              <a:rPr lang="en-AU" sz="1100" dirty="0">
                <a:solidFill>
                  <a:prstClr val="black"/>
                </a:solidFill>
                <a:latin typeface="Comic Sans MS" panose="030F0702030302020204" pitchFamily="66" charset="0"/>
              </a:rPr>
              <a:t>· </a:t>
            </a:r>
            <a:r>
              <a:rPr lang="en-AU" sz="1100" i="1" dirty="0">
                <a:solidFill>
                  <a:prstClr val="black"/>
                </a:solidFill>
                <a:latin typeface="Comic Sans MS" panose="030F0702030302020204" pitchFamily="66" charset="0"/>
              </a:rPr>
              <a:t>Natural increase. </a:t>
            </a:r>
            <a:r>
              <a:rPr lang="en-AU" sz="1100" dirty="0">
                <a:solidFill>
                  <a:prstClr val="black"/>
                </a:solidFill>
                <a:latin typeface="Comic Sans MS" panose="030F0702030302020204" pitchFamily="66" charset="0"/>
              </a:rPr>
              <a:t>This occurs when the number of people born (birth rate) is higher than the number of people dying (death rate).</a:t>
            </a:r>
          </a:p>
          <a:p>
            <a:r>
              <a:rPr lang="en-AU" sz="1100" dirty="0">
                <a:solidFill>
                  <a:prstClr val="black"/>
                </a:solidFill>
                <a:latin typeface="Comic Sans MS" panose="030F0702030302020204" pitchFamily="66" charset="0"/>
              </a:rPr>
              <a:t>· </a:t>
            </a:r>
            <a:r>
              <a:rPr lang="en-AU" sz="1100" i="1" dirty="0">
                <a:solidFill>
                  <a:prstClr val="black"/>
                </a:solidFill>
                <a:latin typeface="Comic Sans MS" panose="030F0702030302020204" pitchFamily="66" charset="0"/>
              </a:rPr>
              <a:t>Migration</a:t>
            </a:r>
            <a:r>
              <a:rPr lang="en-AU" sz="1100" dirty="0">
                <a:solidFill>
                  <a:prstClr val="black"/>
                </a:solidFill>
                <a:latin typeface="Comic Sans MS" panose="030F0702030302020204" pitchFamily="66" charset="0"/>
              </a:rPr>
              <a:t>. The proportion of Australia's population born overseas increased from less than 10 per cent in 1947 to 23 percent in 1996.</a:t>
            </a:r>
          </a:p>
          <a:p>
            <a:r>
              <a:rPr lang="en-AU" sz="1100" dirty="0">
                <a:solidFill>
                  <a:prstClr val="black"/>
                </a:solidFill>
                <a:latin typeface="Comic Sans MS" panose="030F0702030302020204" pitchFamily="66" charset="0"/>
              </a:rPr>
              <a:t>	</a:t>
            </a:r>
            <a:r>
              <a:rPr lang="en-AU" sz="1100" u="sng" dirty="0">
                <a:solidFill>
                  <a:prstClr val="black"/>
                </a:solidFill>
                <a:latin typeface="Comic Sans MS" panose="030F0702030302020204" pitchFamily="66" charset="0"/>
              </a:rPr>
              <a:t>Natural increase </a:t>
            </a:r>
            <a:r>
              <a:rPr lang="en-AU" sz="1100" dirty="0">
                <a:solidFill>
                  <a:prstClr val="black"/>
                </a:solidFill>
                <a:latin typeface="Comic Sans MS" panose="030F0702030302020204" pitchFamily="66" charset="0"/>
              </a:rPr>
              <a:t>From 1861, natural increase has been the major component of Australia's total population growth. Natural increase is the excess of births over deaths, and is usually expressed as a percentage. Fertility or births are measured and compared by using the crude birth rate, which is the number of live births per 1000 population. Mortality or death is commonly measured by the crude death rate, which is the number of deaths per 1000 population. To show how the rates are used, imagine a population of 2000 that has had 32 births and 17 deaths in a year. The crude birth rate (CBR) for the year is 16 and the crude death rate (CDR) is 8.5. The rate of natural increase is </a:t>
            </a:r>
            <a:r>
              <a:rPr lang="it-IT" sz="1100" dirty="0">
                <a:solidFill>
                  <a:prstClr val="black"/>
                </a:solidFill>
                <a:latin typeface="Comic Sans MS" panose="030F0702030302020204" pitchFamily="66" charset="0"/>
              </a:rPr>
              <a:t>(CBR16 − CDR8.5) = 7.5 per 1000 = 0.75 per cent. </a:t>
            </a:r>
            <a:r>
              <a:rPr lang="en-AU" sz="1100" dirty="0">
                <a:solidFill>
                  <a:prstClr val="black"/>
                </a:solidFill>
                <a:latin typeface="Comic Sans MS" panose="030F0702030302020204" pitchFamily="66" charset="0"/>
              </a:rPr>
              <a:t>The difference between CBR and CDR is divided by 10, because the rate of natural increase is expressed as a percentage, whereas the CBR and CDR are numbers per 1000 population.</a:t>
            </a:r>
          </a:p>
          <a:p>
            <a:r>
              <a:rPr lang="en-AU" sz="1100" dirty="0">
                <a:solidFill>
                  <a:prstClr val="black"/>
                </a:solidFill>
                <a:latin typeface="Comic Sans MS" panose="030F0702030302020204" pitchFamily="66" charset="0"/>
              </a:rPr>
              <a:t>	</a:t>
            </a:r>
            <a:r>
              <a:rPr lang="en-AU" sz="1100" u="sng" dirty="0">
                <a:solidFill>
                  <a:prstClr val="black"/>
                </a:solidFill>
                <a:latin typeface="Comic Sans MS" panose="030F0702030302020204" pitchFamily="66" charset="0"/>
              </a:rPr>
              <a:t>Migration </a:t>
            </a:r>
            <a:r>
              <a:rPr lang="en-AU" sz="1100" dirty="0">
                <a:solidFill>
                  <a:prstClr val="black"/>
                </a:solidFill>
                <a:latin typeface="Comic Sans MS" panose="030F0702030302020204" pitchFamily="66" charset="0"/>
              </a:rPr>
              <a:t>Australia's net overseas migration is the number of people migrating to live in Australia minus the number of people emigrating from Australia to live in other countries. Net overseas migration is expressed as a percentage of the total population. For example, in 2002 -03 Australia's net overseas migration was 139 000 and its total population was 19 881 500. Divide the net overseas migration by the total population (139 000 / 19 881 500) and multiply by 100 to achieve a percentage rate for net overseas migration in 2002-03 (0.7 per cent).</a:t>
            </a:r>
          </a:p>
          <a:p>
            <a:r>
              <a:rPr lang="en-AU" sz="1100" dirty="0">
                <a:solidFill>
                  <a:prstClr val="black"/>
                </a:solidFill>
                <a:latin typeface="Comic Sans MS" panose="030F0702030302020204" pitchFamily="66" charset="0"/>
              </a:rPr>
              <a:t>	Migration to Australia began more than 50 000 years ago when the sea level was 60 metres lower than it is today. Aboriginals are thought to have walked most of the way to Australia to become our first migrants. The second phase of migration began with the arrival in Australia of the British in 1788. Immigration to Australia by Europeans provided more people for the population than natural increase before 1861.</a:t>
            </a:r>
          </a:p>
        </p:txBody>
      </p:sp>
    </p:spTree>
    <p:extLst>
      <p:ext uri="{BB962C8B-B14F-4D97-AF65-F5344CB8AC3E}">
        <p14:creationId xmlns:p14="http://schemas.microsoft.com/office/powerpoint/2010/main" val="10237642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84"/>
            <a:ext cx="9144000" cy="7094250"/>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t>
            </a:r>
            <a:r>
              <a:rPr lang="en-AU" sz="1200" b="1" dirty="0">
                <a:solidFill>
                  <a:prstClr val="black"/>
                </a:solidFill>
                <a:latin typeface="Comic Sans MS" pitchFamily="66" charset="0"/>
                <a:cs typeface="Arial" pitchFamily="34" charset="0"/>
              </a:rPr>
              <a:t>Australia’s population 3:</a:t>
            </a:r>
            <a:r>
              <a:rPr lang="en-AU" sz="1100" b="1" dirty="0">
                <a:solidFill>
                  <a:prstClr val="black"/>
                </a:solidFill>
                <a:latin typeface="Comic Sans MS" panose="030F0702030302020204" pitchFamily="66" charset="0"/>
              </a:rPr>
              <a:t>Changes to Australia's population structure</a:t>
            </a:r>
            <a:r>
              <a:rPr lang="en-AU" sz="1100" b="1" dirty="0">
                <a:solidFill>
                  <a:prstClr val="black"/>
                </a:solidFill>
                <a:latin typeface="Comic Sans MS" pitchFamily="66" charset="0"/>
                <a:cs typeface="Arial" pitchFamily="34" charset="0"/>
              </a:rPr>
              <a:t> (15 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consequences,  dependent population, expenditure, family friendly,  geriatric, predicting, </a:t>
            </a:r>
          </a:p>
          <a:p>
            <a:pPr marL="228600" indent="-228600">
              <a:buFont typeface="+mj-lt"/>
              <a:buAutoNum type="arabicPeriod"/>
            </a:pPr>
            <a:r>
              <a:rPr lang="en-AU" sz="11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100" dirty="0">
                <a:solidFill>
                  <a:prstClr val="black"/>
                </a:solidFill>
                <a:latin typeface="Comic Sans MS" pitchFamily="66" charset="0"/>
                <a:cs typeface="Arial" pitchFamily="34" charset="0"/>
              </a:rPr>
              <a:t>6. In summary why are governments concerned by Australia’s changing population structure? _________________________________</a:t>
            </a:r>
          </a:p>
          <a:p>
            <a:pPr marL="285750" indent="-285750"/>
            <a:r>
              <a:rPr lang="en-AU" sz="1100" b="1" dirty="0">
                <a:solidFill>
                  <a:prstClr val="black"/>
                </a:solidFill>
                <a:latin typeface="Comic Sans MS" pitchFamily="66" charset="0"/>
                <a:cs typeface="Arial" pitchFamily="34" charset="0"/>
              </a:rPr>
              <a:t>______________________________________________________________________________________________________</a:t>
            </a:r>
            <a:endParaRPr lang="en-AU" sz="1100" b="1" dirty="0">
              <a:solidFill>
                <a:prstClr val="black"/>
              </a:solidFill>
              <a:latin typeface="Comic Sans MS" panose="030F0702030302020204" pitchFamily="66" charset="0"/>
            </a:endParaRPr>
          </a:p>
          <a:p>
            <a:r>
              <a:rPr lang="en-AU" sz="1000" b="1" dirty="0">
                <a:solidFill>
                  <a:prstClr val="black"/>
                </a:solidFill>
                <a:latin typeface="Comic Sans MS" panose="030F0702030302020204" pitchFamily="66" charset="0"/>
              </a:rPr>
              <a:t>Changes to Australia's population structure</a:t>
            </a:r>
          </a:p>
          <a:p>
            <a:r>
              <a:rPr lang="en-AU" sz="1000" dirty="0">
                <a:solidFill>
                  <a:prstClr val="black"/>
                </a:solidFill>
                <a:latin typeface="Comic Sans MS" panose="030F0702030302020204" pitchFamily="66" charset="0"/>
              </a:rPr>
              <a:t>Accurate calculation of the current and future age and sex structure of a population is important when predicting the uses of resources such as schools and hospitals, the labour force and recreational facilities. The age and sex distribution of a population is usually presented as a set of graphs known as a population pyramid. These graphs show the age and sex of the population and are useful in telling us about the past as well as making predictions for the future.</a:t>
            </a:r>
          </a:p>
          <a:p>
            <a:r>
              <a:rPr lang="en-AU" sz="1000" dirty="0">
                <a:solidFill>
                  <a:prstClr val="black"/>
                </a:solidFill>
                <a:latin typeface="Comic Sans MS" panose="030F0702030302020204" pitchFamily="66" charset="0"/>
              </a:rPr>
              <a:t>	In Australia the people in the 0-15 and over 65 age groups are known as the dependent population, because they are generally not part of the labour force and are supported by the rest of the population. In other countries, especially those that rely heavily on agriculture, children may begin work well before the age of 15, and people over the age of 65 may continue to work. Dependency can be a very important economic factor in a population, as the larger the dependent population grows, the greater the pressure is on the working population to support them.</a:t>
            </a:r>
          </a:p>
          <a:p>
            <a:r>
              <a:rPr lang="en-AU" sz="1000" dirty="0">
                <a:solidFill>
                  <a:prstClr val="black"/>
                </a:solidFill>
                <a:latin typeface="Comic Sans MS" panose="030F0702030302020204" pitchFamily="66" charset="0"/>
              </a:rPr>
              <a:t>	During the twentieth century the population of Australia gradually aged. In 1900, 4 per cent of the population was over 65 years; in 2001 it was 14 per cent. The reasons for the change in Australia's population structure are:</a:t>
            </a:r>
          </a:p>
          <a:p>
            <a:r>
              <a:rPr lang="en-AU" sz="1000" dirty="0">
                <a:solidFill>
                  <a:prstClr val="black"/>
                </a:solidFill>
                <a:latin typeface="Comic Sans MS" panose="030F0702030302020204" pitchFamily="66" charset="0"/>
              </a:rPr>
              <a:t>1. Australia has one of the lowest crude death rates (7 per 1000) in the world.</a:t>
            </a:r>
          </a:p>
          <a:p>
            <a:r>
              <a:rPr lang="en-AU" sz="1000" dirty="0">
                <a:solidFill>
                  <a:prstClr val="black"/>
                </a:solidFill>
                <a:latin typeface="Comic Sans MS" panose="030F0702030302020204" pitchFamily="66" charset="0"/>
              </a:rPr>
              <a:t>2. Australia has one of the lowest crude birth rates (14 per 1000) in the world.</a:t>
            </a:r>
          </a:p>
          <a:p>
            <a:r>
              <a:rPr lang="en-AU" sz="1000" dirty="0">
                <a:solidFill>
                  <a:prstClr val="black"/>
                </a:solidFill>
                <a:latin typeface="Comic Sans MS" panose="030F0702030302020204" pitchFamily="66" charset="0"/>
              </a:rPr>
              <a:t>3. Australia has one of the highest life expectancies (over 75 for men and over 80 for women).</a:t>
            </a:r>
          </a:p>
          <a:p>
            <a:r>
              <a:rPr lang="en-AU" sz="1000" dirty="0">
                <a:solidFill>
                  <a:prstClr val="black"/>
                </a:solidFill>
                <a:latin typeface="Comic Sans MS" panose="030F0702030302020204" pitchFamily="66" charset="0"/>
              </a:rPr>
              <a:t>4. The children of the </a:t>
            </a:r>
            <a:r>
              <a:rPr lang="en-AU" sz="1000" dirty="0" err="1">
                <a:solidFill>
                  <a:prstClr val="black"/>
                </a:solidFill>
                <a:latin typeface="Comic Sans MS" panose="030F0702030302020204" pitchFamily="66" charset="0"/>
              </a:rPr>
              <a:t>postwar</a:t>
            </a:r>
            <a:r>
              <a:rPr lang="en-AU" sz="1000" dirty="0">
                <a:solidFill>
                  <a:prstClr val="black"/>
                </a:solidFill>
                <a:latin typeface="Comic Sans MS" panose="030F0702030302020204" pitchFamily="66" charset="0"/>
              </a:rPr>
              <a:t> baby boom are reaching retirement age in the year 2010.</a:t>
            </a:r>
          </a:p>
          <a:p>
            <a:r>
              <a:rPr lang="en-AU" sz="1000" dirty="0">
                <a:solidFill>
                  <a:prstClr val="black"/>
                </a:solidFill>
                <a:latin typeface="Comic Sans MS" panose="030F0702030302020204" pitchFamily="66" charset="0"/>
              </a:rPr>
              <a:t>5. Twenty-five per cent of Australian women are electing not to have children. Other women are having fewer children and giving birth at an older age. For example, in 1979, 25 per cent of births were to women over 30 years compared to 50 per cent today.</a:t>
            </a:r>
          </a:p>
          <a:p>
            <a:r>
              <a:rPr lang="en-AU" sz="1000" dirty="0">
                <a:solidFill>
                  <a:prstClr val="black"/>
                </a:solidFill>
                <a:latin typeface="Comic Sans MS" panose="030F0702030302020204" pitchFamily="66" charset="0"/>
              </a:rPr>
              <a:t>	The consequences of an ageing Australian population are numerous. Taxpayers will need to provide more funds for pensions, for not only will there be more people collecting a pension, but they will be collecting it for a longer time. The health and welfare of the elderly is also an issue. Hospitals and geriatric centres are expensive to establish and to staff, and governments are faced with increasing expenditure in these areas as the population continues to age.</a:t>
            </a:r>
          </a:p>
          <a:p>
            <a:r>
              <a:rPr lang="en-AU" sz="1000" dirty="0">
                <a:solidFill>
                  <a:prstClr val="black"/>
                </a:solidFill>
                <a:latin typeface="Comic Sans MS" panose="030F0702030302020204" pitchFamily="66" charset="0"/>
              </a:rPr>
              <a:t>Projected population of Australia, 2051</a:t>
            </a:r>
          </a:p>
          <a:p>
            <a:r>
              <a:rPr lang="en-AU" sz="1000" dirty="0">
                <a:solidFill>
                  <a:prstClr val="black"/>
                </a:solidFill>
                <a:latin typeface="Comic Sans MS" panose="030F0702030302020204" pitchFamily="66" charset="0"/>
              </a:rPr>
              <a:t>	The Australian Government has expressed concern over the decreasing birth rate, believing that population growth is important to the wellbeing of the country. Fertility reached a low point of 2.1 babies per woman during the 1930s Great Depression. At the height of the `baby boom' in 1961, the fertility rate reached 3.5 babies per woman. In the 1970s, changing laws and attitudes towards the role of women in society allowed women greater reproductive choice and freedom to pursue an education and a job. As a result, fertility declined below the replacement rate of 2.1 babies per woman to the present rate of 1.7. This trend is similar to other developed countries such as Italy (1.2) and Japan (1.3), but well below the world average of 2.7 babies per woman.</a:t>
            </a:r>
          </a:p>
          <a:p>
            <a:r>
              <a:rPr lang="en-AU" sz="1000" dirty="0">
                <a:solidFill>
                  <a:prstClr val="black"/>
                </a:solidFill>
                <a:latin typeface="Comic Sans MS" panose="030F0702030302020204" pitchFamily="66" charset="0"/>
              </a:rPr>
              <a:t>	These trends have resulted in `family-friendly‘ policies, such as paid parental leave, subsidised childcare and the government's baby bonus, which aim to enable parents, especially mothers, to combine work and family.</a:t>
            </a:r>
          </a:p>
        </p:txBody>
      </p:sp>
    </p:spTree>
    <p:extLst>
      <p:ext uri="{BB962C8B-B14F-4D97-AF65-F5344CB8AC3E}">
        <p14:creationId xmlns:p14="http://schemas.microsoft.com/office/powerpoint/2010/main" val="1700166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5016" cy="7032694"/>
          </a:xfrm>
          <a:prstGeom prst="rect">
            <a:avLst/>
          </a:prstGeom>
        </p:spPr>
        <p:txBody>
          <a:bodyPr wrap="square">
            <a:spAutoFit/>
          </a:bodyPr>
          <a:lstStyle/>
          <a:p>
            <a:r>
              <a:rPr lang="en-AU" sz="1100" b="1" dirty="0">
                <a:solidFill>
                  <a:prstClr val="black"/>
                </a:solidFill>
                <a:latin typeface="Comic Sans MS" panose="030F0702030302020204"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Population distribution in</a:t>
            </a:r>
            <a:r>
              <a:rPr lang="en-AU" sz="1100" b="1" dirty="0">
                <a:solidFill>
                  <a:prstClr val="black"/>
                </a:solidFill>
                <a:latin typeface="Comic Sans MS" panose="030F0702030302020204" pitchFamily="66" charset="0"/>
              </a:rPr>
              <a:t> Australia 4</a:t>
            </a:r>
            <a:r>
              <a:rPr lang="en-AU" sz="1100" b="1" dirty="0">
                <a:solidFill>
                  <a:prstClr val="black"/>
                </a:solidFill>
                <a:latin typeface="Comic Sans MS" pitchFamily="66" charset="0"/>
                <a:cs typeface="Arial" pitchFamily="34" charset="0"/>
              </a:rPr>
              <a:t> (15 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consequences,  dependent population, expenditure, family friendly,  geriatric, predicting, </a:t>
            </a:r>
          </a:p>
          <a:p>
            <a:pPr marL="228600" indent="-228600">
              <a:buFont typeface="+mj-lt"/>
              <a:buAutoNum type="arabicPeriod"/>
            </a:pPr>
            <a:r>
              <a:rPr lang="en-AU" sz="11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100" dirty="0">
                <a:solidFill>
                  <a:prstClr val="black"/>
                </a:solidFill>
                <a:latin typeface="Comic Sans MS" pitchFamily="66" charset="0"/>
                <a:cs typeface="Arial" pitchFamily="34" charset="0"/>
              </a:rPr>
              <a:t>6. In summary what has determined Australia’s settlement patterns? __________________________________________</a:t>
            </a:r>
          </a:p>
          <a:p>
            <a:pPr marL="285750" indent="-285750"/>
            <a:r>
              <a:rPr lang="en-AU" sz="110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AU" sz="1100" dirty="0">
                <a:solidFill>
                  <a:prstClr val="black"/>
                </a:solidFill>
                <a:latin typeface="Comic Sans MS" panose="030F0702030302020204" pitchFamily="66" charset="0"/>
              </a:rPr>
              <a:t>	</a:t>
            </a:r>
          </a:p>
          <a:p>
            <a:endParaRPr lang="en-AU" sz="1100" dirty="0">
              <a:solidFill>
                <a:prstClr val="black"/>
              </a:solidFill>
              <a:latin typeface="Comic Sans MS" panose="030F0702030302020204" pitchFamily="66" charset="0"/>
            </a:endParaRPr>
          </a:p>
          <a:p>
            <a:r>
              <a:rPr lang="en-AU" sz="1100" b="1" dirty="0">
                <a:solidFill>
                  <a:prstClr val="black"/>
                </a:solidFill>
                <a:latin typeface="Comic Sans MS" pitchFamily="66" charset="0"/>
                <a:cs typeface="Arial" pitchFamily="34" charset="0"/>
              </a:rPr>
              <a:t>Settlement patterns</a:t>
            </a:r>
            <a:r>
              <a:rPr lang="en-AU" sz="1100" b="1" dirty="0">
                <a:solidFill>
                  <a:prstClr val="black"/>
                </a:solidFill>
                <a:latin typeface="Comic Sans MS" panose="030F0702030302020204" pitchFamily="66" charset="0"/>
              </a:rPr>
              <a:t> in Australia </a:t>
            </a:r>
          </a:p>
          <a:p>
            <a:r>
              <a:rPr lang="en-AU" sz="1100" b="1" dirty="0">
                <a:solidFill>
                  <a:prstClr val="black"/>
                </a:solidFill>
                <a:latin typeface="Comic Sans MS" panose="030F0702030302020204" pitchFamily="66" charset="0"/>
              </a:rPr>
              <a:t>	</a:t>
            </a:r>
            <a:r>
              <a:rPr lang="en-AU" sz="1100" dirty="0">
                <a:solidFill>
                  <a:prstClr val="black"/>
                </a:solidFill>
                <a:latin typeface="Comic Sans MS" panose="030F0702030302020204" pitchFamily="66" charset="0"/>
              </a:rPr>
              <a:t>A settlement is a group of people living in one place or location. There may be a collection of buildings and transport links within and between settlements. There are two main types of settlements: rural and urban. In rural settlements most of the population is engaged in primary economic activities, such as farming, fishing and mining. In urban settlements most of the population is engaged in secondary and tertiary economic activities, such as transportation, commerce and administration.</a:t>
            </a:r>
          </a:p>
          <a:p>
            <a:r>
              <a:rPr lang="en-AU" sz="1100" dirty="0">
                <a:solidFill>
                  <a:prstClr val="black"/>
                </a:solidFill>
                <a:latin typeface="Comic Sans MS" panose="030F0702030302020204" pitchFamily="66" charset="0"/>
              </a:rPr>
              <a:t>	The position of a settlement includes both its site and situation. Site is the area occupied by a settlement. For example, settlements may be located close to a reliable water supply, near a port or on a plain. Situation is the position of a settlement in relation to access to the surrounding areas and its location in relation to other settlements. Originally settlements grew unplanned, but now they are mostly planned. They may take one of three forms, as shown in the diagram. Nucleated (or cluster) settlements have a centre point that historically was the centre of the settlement. In a linear settlement, the buildings are located along a main transport route. When individual farms are scattered, the settlement pattern is said to be `dispersed'. Planned settlements, on the other hand, usually form more regular, organised patterns.</a:t>
            </a:r>
          </a:p>
          <a:p>
            <a:r>
              <a:rPr lang="en-AU" sz="1100" dirty="0">
                <a:solidFill>
                  <a:prstClr val="black"/>
                </a:solidFill>
                <a:latin typeface="Comic Sans MS" panose="030F0702030302020204" pitchFamily="66" charset="0"/>
              </a:rPr>
              <a:t>	When Europeans arrived in Australia in 1788, they began to change the natural environment. Before 1788 about nine per cent of the continent was covered with forests. Within 200 years, nearly half of Australia's forest areas disappeared. The changes to Australia's environments have caused many species of plants, animals and birds to lose their natural habitats and have led to problems such as land degradation and decreased biodiversity.</a:t>
            </a:r>
          </a:p>
          <a:p>
            <a:r>
              <a:rPr lang="en-AU" sz="1100" dirty="0">
                <a:solidFill>
                  <a:prstClr val="black"/>
                </a:solidFill>
                <a:latin typeface="Comic Sans MS" panose="030F0702030302020204" pitchFamily="66" charset="0"/>
              </a:rPr>
              <a:t>Stages in European land settlement in Australia</a:t>
            </a:r>
          </a:p>
          <a:p>
            <a:r>
              <a:rPr lang="en-AU" sz="1100" dirty="0">
                <a:solidFill>
                  <a:prstClr val="black"/>
                </a:solidFill>
                <a:latin typeface="Comic Sans MS" panose="030F0702030302020204" pitchFamily="66" charset="0"/>
              </a:rPr>
              <a:t>	By the 1830s more than 100 000 new settlers had come to Australia, and the development of new technologies encouraged the wheat and wool industries to expand. Between 1851 and 1860, about 600 000 migrants came to Australia, attracted by the discovery of gold and the economic development that followed. The expansion of railways enabled farmers to move further inland. Irrigation schemes, which were set up in the 1880s, allowed areas of more intensive agriculture and settlement to develop. Many new towns grew and prospered, providing services to rural industries. Cities such as Sydney expanded rapidly after World War II. Manufacturing and services became more important, displacing agriculture as the most significant form of economic activity. This had the effect of lowering the average income of farmers compared with city dwellers. The total number of people living in rural areas began to decline.</a:t>
            </a:r>
          </a:p>
        </p:txBody>
      </p:sp>
    </p:spTree>
    <p:extLst>
      <p:ext uri="{BB962C8B-B14F-4D97-AF65-F5344CB8AC3E}">
        <p14:creationId xmlns:p14="http://schemas.microsoft.com/office/powerpoint/2010/main" val="4128034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60"/>
            <a:ext cx="9144000" cy="6878806"/>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population 5 : Aboriginal Australia (15 mins) Read and do the following activities</a:t>
            </a: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 migrated, 600, 50 000, 500 000,</a:t>
            </a:r>
          </a:p>
          <a:p>
            <a:pPr marL="228600" indent="-228600">
              <a:buFont typeface="+mj-lt"/>
              <a:buAutoNum type="arabicPeriod"/>
            </a:pPr>
            <a:r>
              <a:rPr lang="en-AU" sz="12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r>
              <a:rPr lang="en-AU" sz="1200" dirty="0">
                <a:solidFill>
                  <a:prstClr val="black"/>
                </a:solidFill>
                <a:latin typeface="Comic Sans MS" panose="030F0702030302020204" pitchFamily="66" charset="0"/>
              </a:rPr>
              <a:t>	</a:t>
            </a:r>
            <a:r>
              <a:rPr lang="en-AU" sz="1100" dirty="0">
                <a:solidFill>
                  <a:prstClr val="black"/>
                </a:solidFill>
                <a:latin typeface="Comic Sans MS" panose="030F0702030302020204" pitchFamily="66" charset="0"/>
              </a:rPr>
              <a:t>The first people to live in, and cope with, the Australian environment were the Indigenous people. Aboriginal people probably migrated from the north during the last Ice Age and have lived in Australia for at least 50 000 years, occupying all the different environments within the continent. It is estimated that, prior to European settlement, there were between 500 000 and one million people already living in Australia.</a:t>
            </a:r>
          </a:p>
          <a:p>
            <a:r>
              <a:rPr lang="en-AU" sz="1100" dirty="0">
                <a:solidFill>
                  <a:prstClr val="black"/>
                </a:solidFill>
                <a:latin typeface="Comic Sans MS" panose="030F0702030302020204" pitchFamily="66" charset="0"/>
              </a:rPr>
              <a:t>	Over 600 language groups were spread across the continent. Many Indigenous people lived along the coast where more abundant food could be found. Large numbers also lived along inland rivers, such as the Murray. Their detailed knowledge of the land enabled them to find vast supplies of food in places where white explorers died of starvation. Through Dreamtime stories, songs, art and ceremonies, Aboriginal elders taught the younger generation about the history and geography of their land, where to find food and the best places to live, and where to obtain materials to make tools and weapons. They viewed the natural and human environment as linked together. The people did not own the land, they owned the responsibility for looking after it.</a:t>
            </a:r>
          </a:p>
          <a:p>
            <a:r>
              <a:rPr lang="en-AU" sz="1100" dirty="0">
                <a:solidFill>
                  <a:prstClr val="black"/>
                </a:solidFill>
                <a:latin typeface="Comic Sans MS" panose="030F0702030302020204" pitchFamily="66" charset="0"/>
              </a:rPr>
              <a:t>	Rather than staying in one place, clans moved around their land using only what they needed before moving on. They were not wandering at random but making regular trips to the same places to obtain particular foods and materials or to care for the land. Their movements were scheduled according to the season of the year and the availability of resources, particularly water, and were patterned according to cultural traditions developed over many thousands of years. The Indigenous people learned to live with the environment and manage its resources. While they did not cultivate the land in an agricultural sense, they had an impact on it in other ways. For example, Aboriginal groups used fire to farm the wildlife in their territory. Seasonal climate, wind patterns and fire dynamics were known in detail by Indigenous people and used to control the direction and extent of the fires.</a:t>
            </a:r>
          </a:p>
          <a:p>
            <a:r>
              <a:rPr lang="en-AU" sz="1100" dirty="0">
                <a:solidFill>
                  <a:prstClr val="black"/>
                </a:solidFill>
                <a:latin typeface="Comic Sans MS" panose="030F0702030302020204" pitchFamily="66" charset="0"/>
              </a:rPr>
              <a:t>	Firestick farming created a more open vegetation and encouraged the growth of fresh leaves and shoots. Some animals, such as kangaroos, were attracted by the new growth. Others were more accessible after fire (for example, burrowing animals) and many were caught as they fled from the fire. Certain Aboriginal food plants, such as bracken fern and Macrozamia, also appear to have spread due to this frequent low intensity firing. Many native plants are dependent on fire for their regeneration, for example, to explode seed pods. When European settlers displaced or decimated Indigenous populations the fire regime over large areas was altered. Fire was no longer used as a land management tool. Consequently, open woodland was often replaced by dense bush. Settlers began to use fire to clear the land with little understanding of its behaviour and effect. Often these fires raged out of control.</a:t>
            </a:r>
          </a:p>
          <a:p>
            <a:r>
              <a:rPr lang="en-AU" sz="1100" dirty="0">
                <a:solidFill>
                  <a:prstClr val="black"/>
                </a:solidFill>
                <a:latin typeface="Comic Sans MS" panose="030F0702030302020204" pitchFamily="66" charset="0"/>
              </a:rPr>
              <a:t>	Indigenous people built no roads, cities or factories and caused minimal pollution. Some would say that the Aboriginal way of life had little impact on the natural environment, whereas others now believe that the widespread use of fire helped to create the eucalypt forests we have today.</a:t>
            </a:r>
          </a:p>
        </p:txBody>
      </p:sp>
    </p:spTree>
    <p:extLst>
      <p:ext uri="{BB962C8B-B14F-4D97-AF65-F5344CB8AC3E}">
        <p14:creationId xmlns:p14="http://schemas.microsoft.com/office/powerpoint/2010/main" val="3244531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048"/>
            <a:ext cx="9144000" cy="6740307"/>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population 6 : Multicultural Australia (15 mins) Read and do the following activities</a:t>
            </a: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 emigration, humanitarian,  immigration, migration, non-discriminatory, refugees, skilled</a:t>
            </a:r>
          </a:p>
          <a:p>
            <a:pPr marL="228600" indent="-228600">
              <a:buFont typeface="+mj-lt"/>
              <a:buAutoNum type="arabicPeriod"/>
            </a:pPr>
            <a:r>
              <a:rPr lang="en-AU" sz="12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r>
              <a:rPr lang="en-AU" sz="1200" dirty="0">
                <a:solidFill>
                  <a:prstClr val="black"/>
                </a:solidFill>
                <a:latin typeface="Comic Sans MS" pitchFamily="66" charset="0"/>
                <a:cs typeface="Arial" pitchFamily="34" charset="0"/>
              </a:rPr>
              <a:t>6. In summary how has immigration to Australia changed? __________________________________________________</a:t>
            </a:r>
          </a:p>
          <a:p>
            <a:r>
              <a:rPr lang="en-AU" sz="120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a:t>
            </a:r>
          </a:p>
          <a:p>
            <a:r>
              <a:rPr lang="en-AU" sz="1200" b="1" dirty="0">
                <a:solidFill>
                  <a:prstClr val="black"/>
                </a:solidFill>
                <a:latin typeface="Comic Sans MS" pitchFamily="66" charset="0"/>
                <a:cs typeface="Arial" pitchFamily="34" charset="0"/>
              </a:rPr>
              <a:t>Multicultural Australia </a:t>
            </a:r>
            <a:endParaRPr lang="en-AU" sz="1200" dirty="0">
              <a:solidFill>
                <a:prstClr val="black"/>
              </a:solidFill>
              <a:latin typeface="Comic Sans MS" panose="030F0702030302020204" pitchFamily="66" charset="0"/>
            </a:endParaRPr>
          </a:p>
          <a:p>
            <a:r>
              <a:rPr lang="en-AU" sz="1200" dirty="0">
                <a:solidFill>
                  <a:prstClr val="black"/>
                </a:solidFill>
                <a:latin typeface="Comic Sans MS" panose="030F0702030302020204" pitchFamily="66" charset="0"/>
              </a:rPr>
              <a:t>	Migration is the permanent or semi-permanent movement of people from one location to another. Immigration is the movement of people into a country and emigration is the movement of people out of a country. A migrant is different from a refugee: migrants elect to move to another country and are free to return. In contrast, refugees are forced to leave their country and cannot return, because of persecution based on their race, religion, nationality, political opinion or membership of a particular social group. In 1948, the Universal Declaration of Human Rights stated that anyone in fear of persecution should be able to seek a safe refuge in another country. This is a basic human right.</a:t>
            </a:r>
          </a:p>
          <a:p>
            <a:r>
              <a:rPr lang="en-AU" sz="1200" dirty="0">
                <a:solidFill>
                  <a:prstClr val="black"/>
                </a:solidFill>
                <a:latin typeface="Comic Sans MS" panose="030F0702030302020204" pitchFamily="66" charset="0"/>
              </a:rPr>
              <a:t>	Australia has a non-discriminatory immigration policy, this means that anyone from any country can apply to migrate, regardless of ethnic origin, gender, race or religion. Each year, the government decides how many migrants are allowed into Australia and whether they can enter via the family, skilled or humanitarian categories. These decisions are made in consultation with states, territories and local governments, as well as with businesses, trade unions and environmental organisations. This process determines the migration levels that will contribute to sustainable development.</a:t>
            </a:r>
          </a:p>
          <a:p>
            <a:r>
              <a:rPr lang="en-AU" sz="1200" dirty="0">
                <a:solidFill>
                  <a:prstClr val="black"/>
                </a:solidFill>
                <a:latin typeface="Comic Sans MS" panose="030F0702030302020204" pitchFamily="66" charset="0"/>
              </a:rPr>
              <a:t>	Since 1788, immigration has contributed to Australia's increasing population. Over time, however, the number, the country of origin and the reason why people migrate to Australia have changed. In 1947, the proportion of the population born overseas was 10 per cent, and 81 per cent came from English-speaking countries. By 2001, 22 per cent of the population were born overseas, 33 per cent migrated from north-west Europe (mainly the United Kingdom and Ireland), 18.9 per cent from southern and eastern Europe, and 12.1 per cent from South-East Asia. </a:t>
            </a:r>
          </a:p>
          <a:p>
            <a:r>
              <a:rPr lang="en-AU" sz="1200" dirty="0">
                <a:solidFill>
                  <a:prstClr val="black"/>
                </a:solidFill>
                <a:latin typeface="Comic Sans MS" panose="030F0702030302020204" pitchFamily="66" charset="0"/>
              </a:rPr>
              <a:t>	The changes to the immigration pattern started after World War II, when many Australians feared an invasion from countries located to the immediate north. The slogan `populate or perish' was touted, and migrants and refugees from Europe were encouraged. Many British citizens were seduced by advertisements of sun, surf and opportunities, and they emigrated to Australia as `ten pound tourists'. After the White Australia Policy was abandoned in the 1970s, a larger proportion of migrants and refugees arrived from Asia, especially during the Vietnam War. Today the Asian region has become an increasingly important source of migrants, who bring with them a diversity of cultures.</a:t>
            </a:r>
          </a:p>
        </p:txBody>
      </p:sp>
    </p:spTree>
    <p:extLst>
      <p:ext uri="{BB962C8B-B14F-4D97-AF65-F5344CB8AC3E}">
        <p14:creationId xmlns:p14="http://schemas.microsoft.com/office/powerpoint/2010/main" val="1992463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56"/>
            <a:ext cx="9144000" cy="6909584"/>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population 7 : Interstate migration (15 mins) Read and do the following activities</a:t>
            </a: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 affect, common, mobile, rural, substantial, suburbs, urban, </a:t>
            </a:r>
          </a:p>
          <a:p>
            <a:pPr marL="228600" indent="-228600">
              <a:buFont typeface="+mj-lt"/>
              <a:buAutoNum type="arabicPeriod"/>
            </a:pPr>
            <a:r>
              <a:rPr lang="en-AU" sz="12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r>
              <a:rPr lang="en-AU" sz="1200" dirty="0">
                <a:solidFill>
                  <a:prstClr val="black"/>
                </a:solidFill>
                <a:latin typeface="Comic Sans MS" pitchFamily="66" charset="0"/>
                <a:cs typeface="Arial" pitchFamily="34" charset="0"/>
              </a:rPr>
              <a:t>6. In summary why do people migrate interstate and what effect does this have? ________________________________</a:t>
            </a:r>
          </a:p>
          <a:p>
            <a:r>
              <a:rPr lang="en-AU" sz="1200" dirty="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AU" sz="1200" b="1" dirty="0">
                <a:solidFill>
                  <a:prstClr val="black"/>
                </a:solidFill>
                <a:latin typeface="Comic Sans MS" pitchFamily="66" charset="0"/>
                <a:cs typeface="Arial" pitchFamily="34" charset="0"/>
              </a:rPr>
              <a:t> </a:t>
            </a:r>
          </a:p>
          <a:p>
            <a:endParaRPr lang="en-AU" sz="1200" b="1" dirty="0">
              <a:solidFill>
                <a:prstClr val="black"/>
              </a:solidFill>
              <a:latin typeface="Comic Sans MS" pitchFamily="66" charset="0"/>
              <a:cs typeface="Arial" pitchFamily="34" charset="0"/>
            </a:endParaRPr>
          </a:p>
          <a:p>
            <a:r>
              <a:rPr lang="en-AU" sz="1100" b="1" dirty="0">
                <a:solidFill>
                  <a:prstClr val="black"/>
                </a:solidFill>
                <a:latin typeface="Comic Sans MS" pitchFamily="66" charset="0"/>
                <a:cs typeface="Arial" pitchFamily="34" charset="0"/>
              </a:rPr>
              <a:t>Interstate migration </a:t>
            </a:r>
            <a:endParaRPr lang="en-AU" sz="1100" dirty="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Perhaps you have lived in different countries, or have moved to different states and suburbs to live; and in the future you will move again. Australia has a mobile population. Males move 12.8 times in their life, and females 13.6 times. Between 1996 and 2001, 6.8 million people (42.4 per cent) changed their place of residence, 86 per cent moved within the same state or territory, and 11 per cent moved to a different state.</a:t>
            </a:r>
          </a:p>
          <a:p>
            <a:r>
              <a:rPr lang="en-AU" sz="1100" dirty="0">
                <a:solidFill>
                  <a:prstClr val="black"/>
                </a:solidFill>
                <a:latin typeface="Comic Sans MS" panose="030F0702030302020204" pitchFamily="66" charset="0"/>
              </a:rPr>
              <a:t>	Within Australia, people move between states (interstate migration) and within a state (intrastate migration). Some move from rural to urban areas (rural-urban migration), whereas others move from the city to rural areas, attracted by less expensive land and a cleaner atmosphere. There has also been a sustained outmigration from inland to coastal areas as people move for a `sea change'.</a:t>
            </a:r>
          </a:p>
          <a:p>
            <a:r>
              <a:rPr lang="en-AU" sz="1100" dirty="0">
                <a:solidFill>
                  <a:prstClr val="black"/>
                </a:solidFill>
                <a:latin typeface="Comic Sans MS" panose="030F0702030302020204" pitchFamily="66" charset="0"/>
              </a:rPr>
              <a:t>	Over the past two decades, people have moved from the cooler south to the warmer north, up the east coast to Queensland and towards Western Australia. All states and territories experienced a loss of people to Queensland,  most were between 25 and 34 years and 65 per cent came from New South Wales. The size of a state's population affects its share of Commonwealth funds and the number of seats in the House of Representatives. At the local level, changes in the size of the population affect the demand for housing and services such as health and education.</a:t>
            </a:r>
          </a:p>
          <a:p>
            <a:r>
              <a:rPr lang="en-AU" sz="1100" dirty="0">
                <a:solidFill>
                  <a:prstClr val="black"/>
                </a:solidFill>
                <a:latin typeface="Comic Sans MS" panose="030F0702030302020204" pitchFamily="66" charset="0"/>
              </a:rPr>
              <a:t>	Who moves? The people most likely to move interstate are young adults, people who are separated or divorced, unemployed people and recent immigrants from English-speaking countries. The most common reasons are related to employment and social amenity (for example, to be near family or friends). Immigrants from non-English speaking countries, married people and older people are less likely to move interstate.</a:t>
            </a:r>
            <a:r>
              <a:rPr lang="en-AU" sz="1100" dirty="0">
                <a:solidFill>
                  <a:prstClr val="black"/>
                </a:solidFill>
                <a:latin typeface="NewCenturySchlbk-Roman"/>
              </a:rPr>
              <a:t> </a:t>
            </a:r>
          </a:p>
          <a:p>
            <a:r>
              <a:rPr lang="en-AU" sz="1100" dirty="0">
                <a:solidFill>
                  <a:prstClr val="black"/>
                </a:solidFill>
                <a:latin typeface="NewCenturySchlbk-Roman"/>
              </a:rPr>
              <a:t>	</a:t>
            </a:r>
            <a:r>
              <a:rPr lang="en-AU" sz="1100" dirty="0">
                <a:solidFill>
                  <a:prstClr val="black"/>
                </a:solidFill>
                <a:latin typeface="Comic Sans MS" panose="030F0702030302020204" pitchFamily="66" charset="0"/>
              </a:rPr>
              <a:t>Many small towns, particularly in rural areas, are experiencing a loss of population and a decline in prosperity. Thirty-five per cent of rural areas have declined in the past 15 years. Most declining towns are located inland in wheat and sheep belts, dry land grazing regions or mining regions. </a:t>
            </a:r>
          </a:p>
          <a:p>
            <a:r>
              <a:rPr lang="en-AU" sz="1100" dirty="0">
                <a:solidFill>
                  <a:prstClr val="black"/>
                </a:solidFill>
                <a:latin typeface="Comic Sans MS" panose="030F0702030302020204" pitchFamily="66" charset="0"/>
              </a:rPr>
              <a:t>	Loss of population in a particular town may be unique to that town (for example, closure of a mine or local factory). Most towns experiencing substantial population growth are located on the coast near capital cities. Some towns are gaining population due to the growth of industries such as wine growing or tourism. A drop in the population of a community can lead to a loss of jobs and services (such as schools, hospitals, shops, banks), a fall in property values and a decrease in the quality of life.</a:t>
            </a:r>
          </a:p>
        </p:txBody>
      </p:sp>
    </p:spTree>
    <p:extLst>
      <p:ext uri="{BB962C8B-B14F-4D97-AF65-F5344CB8AC3E}">
        <p14:creationId xmlns:p14="http://schemas.microsoft.com/office/powerpoint/2010/main" val="3438804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0988" y="0"/>
            <a:ext cx="9113011" cy="3216265"/>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Australia’s </a:t>
            </a:r>
            <a:r>
              <a:rPr lang="en-AU" sz="1100" b="1" dirty="0" smtClean="0">
                <a:solidFill>
                  <a:prstClr val="black"/>
                </a:solidFill>
                <a:latin typeface="Comic Sans MS" pitchFamily="66" charset="0"/>
                <a:cs typeface="Arial" pitchFamily="34" charset="0"/>
              </a:rPr>
              <a:t>community 1</a:t>
            </a:r>
            <a:r>
              <a:rPr lang="en-AU" sz="1100" b="1" dirty="0">
                <a:solidFill>
                  <a:prstClr val="black"/>
                </a:solidFill>
                <a:latin typeface="Comic Sans MS" pitchFamily="66" charset="0"/>
                <a:cs typeface="Arial" pitchFamily="34" charset="0"/>
              </a:rPr>
              <a:t>: Introduction (15 mins) Read and do the following </a:t>
            </a:r>
            <a:r>
              <a:rPr lang="en-AU" sz="1100" b="1" dirty="0" smtClean="0">
                <a:solidFill>
                  <a:prstClr val="black"/>
                </a:solidFill>
                <a:latin typeface="Comic Sans MS" pitchFamily="66" charset="0"/>
                <a:cs typeface="Arial" pitchFamily="34" charset="0"/>
              </a:rPr>
              <a:t>activities</a:t>
            </a:r>
            <a:endParaRPr lang="en-AU" sz="1100" b="1" dirty="0">
              <a:solidFill>
                <a:prstClr val="black"/>
              </a:solidFill>
              <a:latin typeface="Comic Sans MS" pitchFamily="66" charset="0"/>
              <a:cs typeface="Arial" pitchFamily="34" charset="0"/>
            </a:endParaRP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a:t>
            </a:r>
            <a:r>
              <a:rPr lang="en-AU" sz="1100" dirty="0" smtClean="0">
                <a:solidFill>
                  <a:prstClr val="black"/>
                </a:solidFill>
                <a:latin typeface="Comic Sans MS" pitchFamily="66" charset="0"/>
                <a:cs typeface="Arial" pitchFamily="34" charset="0"/>
              </a:rPr>
              <a:t>common, identify, urban, shared space, social organisation, technological</a:t>
            </a:r>
          </a:p>
          <a:p>
            <a:pPr marL="228600" indent="-228600">
              <a:buFont typeface="+mj-lt"/>
              <a:buAutoNum type="arabicPeriod"/>
            </a:pPr>
            <a:r>
              <a:rPr lang="en-AU" sz="1100" dirty="0" smtClean="0">
                <a:solidFill>
                  <a:prstClr val="black"/>
                </a:solidFill>
                <a:latin typeface="Comic Sans MS" pitchFamily="66" charset="0"/>
                <a:cs typeface="Arial" pitchFamily="34" charset="0"/>
              </a:rPr>
              <a:t>What </a:t>
            </a:r>
            <a:r>
              <a:rPr lang="en-AU" sz="1100" dirty="0">
                <a:solidFill>
                  <a:prstClr val="black"/>
                </a:solidFill>
                <a:latin typeface="Comic Sans MS" pitchFamily="66" charset="0"/>
                <a:cs typeface="Arial" pitchFamily="34" charset="0"/>
              </a:rPr>
              <a:t>is the main point of each paragraph?</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100" dirty="0" smtClean="0">
                <a:solidFill>
                  <a:prstClr val="black"/>
                </a:solidFill>
                <a:latin typeface="Comic Sans MS" pitchFamily="66" charset="0"/>
                <a:cs typeface="Arial" pitchFamily="34" charset="0"/>
              </a:rPr>
              <a:t>6</a:t>
            </a:r>
            <a:r>
              <a:rPr lang="en-AU" sz="1100" dirty="0">
                <a:solidFill>
                  <a:prstClr val="black"/>
                </a:solidFill>
                <a:latin typeface="Comic Sans MS" pitchFamily="66" charset="0"/>
                <a:cs typeface="Arial" pitchFamily="34" charset="0"/>
              </a:rPr>
              <a:t>. In </a:t>
            </a:r>
            <a:r>
              <a:rPr lang="en-AU" sz="1100" dirty="0" smtClean="0">
                <a:solidFill>
                  <a:prstClr val="black"/>
                </a:solidFill>
                <a:latin typeface="Comic Sans MS" pitchFamily="66" charset="0"/>
                <a:cs typeface="Arial" pitchFamily="34" charset="0"/>
              </a:rPr>
              <a:t>summary  what is a community? _________________________________________________________________________</a:t>
            </a:r>
            <a:br>
              <a:rPr lang="en-AU" sz="1100" dirty="0" smtClean="0">
                <a:solidFill>
                  <a:prstClr val="black"/>
                </a:solidFill>
                <a:latin typeface="Comic Sans MS" pitchFamily="66" charset="0"/>
                <a:cs typeface="Arial" pitchFamily="34" charset="0"/>
              </a:rPr>
            </a:br>
            <a:r>
              <a:rPr lang="en-AU" sz="1100" dirty="0" smtClean="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285750" indent="-285750"/>
            <a:r>
              <a:rPr lang="en-AU" sz="1200" b="1" dirty="0" smtClean="0">
                <a:solidFill>
                  <a:prstClr val="black"/>
                </a:solidFill>
                <a:latin typeface="Comic Sans MS" panose="030F0702030302020204" pitchFamily="66" charset="0"/>
              </a:rPr>
              <a:t>What is a Community</a:t>
            </a:r>
          </a:p>
          <a:p>
            <a:pPr marL="285750" indent="-285750"/>
            <a:r>
              <a:rPr lang="en-AU" sz="1200" dirty="0" smtClean="0">
                <a:solidFill>
                  <a:prstClr val="black"/>
                </a:solidFill>
                <a:latin typeface="Comic Sans MS" panose="030F0702030302020204" pitchFamily="66" charset="0"/>
              </a:rPr>
              <a:t>A </a:t>
            </a:r>
            <a:r>
              <a:rPr lang="en-AU" sz="1200" dirty="0">
                <a:solidFill>
                  <a:prstClr val="black"/>
                </a:solidFill>
                <a:latin typeface="Comic Sans MS" panose="030F0702030302020204" pitchFamily="66" charset="0"/>
              </a:rPr>
              <a:t>community is made up of people who have something </a:t>
            </a:r>
            <a:r>
              <a:rPr lang="en-AU" sz="1200" dirty="0" smtClean="0">
                <a:solidFill>
                  <a:prstClr val="black"/>
                </a:solidFill>
                <a:latin typeface="Comic Sans MS" panose="030F0702030302020204" pitchFamily="66" charset="0"/>
              </a:rPr>
              <a:t>in common</a:t>
            </a:r>
            <a:r>
              <a:rPr lang="en-AU" sz="1200" dirty="0">
                <a:solidFill>
                  <a:prstClr val="black"/>
                </a:solidFill>
                <a:latin typeface="Comic Sans MS" panose="030F0702030302020204" pitchFamily="66" charset="0"/>
              </a:rPr>
              <a:t>. A sense of community often develops when people share the same space or have similar beliefs and interests. In geography, you focus on two types of communities:</a:t>
            </a:r>
          </a:p>
          <a:p>
            <a:r>
              <a:rPr lang="en-AU" sz="1200" dirty="0">
                <a:solidFill>
                  <a:prstClr val="black"/>
                </a:solidFill>
                <a:latin typeface="Comic Sans MS" panose="030F0702030302020204" pitchFamily="66" charset="0"/>
              </a:rPr>
              <a:t>• Communities based on shared space. These may be an urban community or neighbourhood, a rural town, a farming district or a mining </a:t>
            </a:r>
            <a:r>
              <a:rPr lang="en-AU" sz="1200" dirty="0" smtClean="0">
                <a:solidFill>
                  <a:prstClr val="black"/>
                </a:solidFill>
                <a:latin typeface="Comic Sans MS" panose="030F0702030302020204" pitchFamily="66" charset="0"/>
              </a:rPr>
              <a:t>centre</a:t>
            </a:r>
            <a:endParaRPr lang="en-AU" sz="1200" dirty="0">
              <a:solidFill>
                <a:prstClr val="black"/>
              </a:solidFill>
              <a:latin typeface="Comic Sans MS" panose="030F0702030302020204" pitchFamily="66"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193069"/>
            <a:ext cx="5148064" cy="3664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433981" y="2996952"/>
            <a:ext cx="3710019" cy="3970318"/>
          </a:xfrm>
          <a:prstGeom prst="rect">
            <a:avLst/>
          </a:prstGeom>
        </p:spPr>
        <p:txBody>
          <a:bodyPr wrap="square">
            <a:spAutoFit/>
          </a:bodyPr>
          <a:lstStyle/>
          <a:p>
            <a:r>
              <a:rPr lang="en-AU" sz="1200" dirty="0">
                <a:solidFill>
                  <a:prstClr val="black"/>
                </a:solidFill>
                <a:latin typeface="Comic Sans MS" panose="030F0702030302020204" pitchFamily="66" charset="0"/>
              </a:rPr>
              <a:t>• Communities based on shared social organisation or interest. These may comprise people who belong to the same sporting club, profession, political party or interest group; people who speak the same language or have the same religion; and people who have a common heritage or cultural background. Members of communities based on shared social organisation or interest often have links that go beyond a particular location or place.</a:t>
            </a:r>
          </a:p>
          <a:p>
            <a:r>
              <a:rPr lang="en-AU" sz="1200" dirty="0" smtClean="0">
                <a:solidFill>
                  <a:prstClr val="black"/>
                </a:solidFill>
                <a:latin typeface="Comic Sans MS" panose="030F0702030302020204" pitchFamily="66" charset="0"/>
              </a:rPr>
              <a:t>	Technological </a:t>
            </a:r>
            <a:r>
              <a:rPr lang="en-AU" sz="1200" dirty="0">
                <a:solidFill>
                  <a:prstClr val="black"/>
                </a:solidFill>
                <a:latin typeface="Comic Sans MS" panose="030F0702030302020204" pitchFamily="66" charset="0"/>
              </a:rPr>
              <a:t>advances have allowed communities such as these to interact across the globe. Some people, for example, use the internet to maintain contact with people with similar interests.  Communities can be of any size, and people can belong to several different groups or communities at once. Those communities that share space or social organisation often share an identity as well. Communities are defined by the extent to which people identify with them. </a:t>
            </a:r>
          </a:p>
        </p:txBody>
      </p:sp>
    </p:spTree>
    <p:extLst>
      <p:ext uri="{BB962C8B-B14F-4D97-AF65-F5344CB8AC3E}">
        <p14:creationId xmlns:p14="http://schemas.microsoft.com/office/powerpoint/2010/main" val="29002201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1991" y="-5417"/>
            <a:ext cx="9144000" cy="6863417"/>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Australia’s community </a:t>
            </a:r>
            <a:r>
              <a:rPr lang="en-AU" sz="1100" b="1" dirty="0" smtClean="0">
                <a:solidFill>
                  <a:prstClr val="black"/>
                </a:solidFill>
                <a:latin typeface="Comic Sans MS" pitchFamily="66" charset="0"/>
                <a:cs typeface="Arial" pitchFamily="34" charset="0"/>
              </a:rPr>
              <a:t>2: Types of Communities (15 </a:t>
            </a:r>
            <a:r>
              <a:rPr lang="en-AU" sz="1100" b="1" dirty="0">
                <a:solidFill>
                  <a:prstClr val="black"/>
                </a:solidFill>
                <a:latin typeface="Comic Sans MS" pitchFamily="66" charset="0"/>
                <a:cs typeface="Arial" pitchFamily="34" charset="0"/>
              </a:rPr>
              <a:t>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a:t>
            </a:r>
            <a:r>
              <a:rPr lang="en-AU" sz="1100" dirty="0" smtClean="0">
                <a:solidFill>
                  <a:prstClr val="black"/>
                </a:solidFill>
                <a:latin typeface="Comic Sans MS" pitchFamily="66" charset="0"/>
                <a:cs typeface="Arial" pitchFamily="34" charset="0"/>
              </a:rPr>
              <a:t>allegiance, common, culture, identity,  impact,  occupation, space</a:t>
            </a:r>
            <a:endParaRPr lang="en-AU" sz="1100" dirty="0">
              <a:solidFill>
                <a:prstClr val="black"/>
              </a:solidFill>
              <a:latin typeface="Comic Sans MS" pitchFamily="66" charset="0"/>
              <a:cs typeface="Arial" pitchFamily="34" charset="0"/>
            </a:endParaRPr>
          </a:p>
          <a:p>
            <a:pPr marL="228600" indent="-228600">
              <a:buFont typeface="+mj-lt"/>
              <a:buAutoNum type="arabicPeriod"/>
            </a:pPr>
            <a:r>
              <a:rPr lang="en-AU" sz="11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1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100" dirty="0">
                <a:solidFill>
                  <a:prstClr val="black"/>
                </a:solidFill>
                <a:latin typeface="Comic Sans MS" pitchFamily="66" charset="0"/>
                <a:cs typeface="Arial" pitchFamily="34" charset="0"/>
              </a:rPr>
              <a:t>6. In summary</a:t>
            </a:r>
            <a:endParaRPr lang="en-AU" sz="1100" b="1" dirty="0" smtClean="0">
              <a:solidFill>
                <a:prstClr val="black"/>
              </a:solidFill>
              <a:latin typeface="Comic Sans MS" panose="030F0702030302020204" pitchFamily="66" charset="0"/>
            </a:endParaRPr>
          </a:p>
          <a:p>
            <a:r>
              <a:rPr lang="en-AU" sz="1100" b="1" dirty="0" smtClean="0">
                <a:solidFill>
                  <a:prstClr val="black"/>
                </a:solidFill>
                <a:latin typeface="Comic Sans MS" panose="030F0702030302020204" pitchFamily="66" charset="0"/>
              </a:rPr>
              <a:t>Forming Communities</a:t>
            </a: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A </a:t>
            </a:r>
            <a:r>
              <a:rPr lang="en-AU" sz="1100" dirty="0">
                <a:solidFill>
                  <a:prstClr val="black"/>
                </a:solidFill>
                <a:latin typeface="Comic Sans MS" panose="030F0702030302020204" pitchFamily="66" charset="0"/>
              </a:rPr>
              <a:t>community can be </a:t>
            </a:r>
            <a:r>
              <a:rPr lang="en-AU" sz="1100" dirty="0" smtClean="0">
                <a:solidFill>
                  <a:prstClr val="black"/>
                </a:solidFill>
                <a:latin typeface="Comic Sans MS" panose="030F0702030302020204" pitchFamily="66" charset="0"/>
              </a:rPr>
              <a:t>defined </a:t>
            </a:r>
            <a:r>
              <a:rPr lang="en-AU" sz="1100" dirty="0">
                <a:solidFill>
                  <a:prstClr val="black"/>
                </a:solidFill>
                <a:latin typeface="Comic Sans MS" panose="030F0702030302020204" pitchFamily="66" charset="0"/>
              </a:rPr>
              <a:t>as a group of </a:t>
            </a:r>
            <a:r>
              <a:rPr lang="en-AU" sz="1100" dirty="0" smtClean="0">
                <a:solidFill>
                  <a:prstClr val="black"/>
                </a:solidFill>
                <a:latin typeface="Comic Sans MS" panose="030F0702030302020204" pitchFamily="66" charset="0"/>
              </a:rPr>
              <a:t>people who </a:t>
            </a:r>
            <a:r>
              <a:rPr lang="en-AU" sz="1100" dirty="0">
                <a:solidFill>
                  <a:prstClr val="black"/>
                </a:solidFill>
                <a:latin typeface="Comic Sans MS" panose="030F0702030302020204" pitchFamily="66" charset="0"/>
              </a:rPr>
              <a:t>share the same space and/or social </a:t>
            </a:r>
            <a:r>
              <a:rPr lang="en-AU" sz="1100" dirty="0" smtClean="0">
                <a:solidFill>
                  <a:prstClr val="black"/>
                </a:solidFill>
                <a:latin typeface="Comic Sans MS" panose="030F0702030302020204" pitchFamily="66" charset="0"/>
              </a:rPr>
              <a:t>organisation. People </a:t>
            </a:r>
            <a:r>
              <a:rPr lang="en-AU" sz="1100" dirty="0">
                <a:solidFill>
                  <a:prstClr val="black"/>
                </a:solidFill>
                <a:latin typeface="Comic Sans MS" panose="030F0702030302020204" pitchFamily="66" charset="0"/>
              </a:rPr>
              <a:t>with similar interests often </a:t>
            </a:r>
            <a:r>
              <a:rPr lang="en-AU" sz="1100" dirty="0" smtClean="0">
                <a:solidFill>
                  <a:prstClr val="black"/>
                </a:solidFill>
                <a:latin typeface="Comic Sans MS" panose="030F0702030302020204" pitchFamily="66" charset="0"/>
              </a:rPr>
              <a:t>get together </a:t>
            </a:r>
            <a:r>
              <a:rPr lang="en-AU" sz="1100" dirty="0">
                <a:solidFill>
                  <a:prstClr val="black"/>
                </a:solidFill>
                <a:latin typeface="Comic Sans MS" panose="030F0702030302020204" pitchFamily="66" charset="0"/>
              </a:rPr>
              <a:t>to form </a:t>
            </a:r>
            <a:r>
              <a:rPr lang="en-AU" sz="1100" dirty="0" smtClean="0">
                <a:solidFill>
                  <a:prstClr val="black"/>
                </a:solidFill>
                <a:latin typeface="Comic Sans MS" panose="030F0702030302020204" pitchFamily="66" charset="0"/>
              </a:rPr>
              <a:t>communities. Members </a:t>
            </a:r>
            <a:r>
              <a:rPr lang="en-AU" sz="1100" dirty="0">
                <a:solidFill>
                  <a:prstClr val="black"/>
                </a:solidFill>
                <a:latin typeface="Comic Sans MS" panose="030F0702030302020204" pitchFamily="66" charset="0"/>
              </a:rPr>
              <a:t>of </a:t>
            </a:r>
            <a:r>
              <a:rPr lang="en-AU" sz="1100" dirty="0" smtClean="0">
                <a:solidFill>
                  <a:prstClr val="black"/>
                </a:solidFill>
                <a:latin typeface="Comic Sans MS" panose="030F0702030302020204" pitchFamily="66" charset="0"/>
              </a:rPr>
              <a:t>a community </a:t>
            </a:r>
            <a:r>
              <a:rPr lang="en-AU" sz="1100" dirty="0">
                <a:solidFill>
                  <a:prstClr val="black"/>
                </a:solidFill>
                <a:latin typeface="Comic Sans MS" panose="030F0702030302020204" pitchFamily="66" charset="0"/>
              </a:rPr>
              <a:t>who share something in </a:t>
            </a:r>
            <a:r>
              <a:rPr lang="en-AU" sz="1100" dirty="0" smtClean="0">
                <a:solidFill>
                  <a:prstClr val="black"/>
                </a:solidFill>
                <a:latin typeface="Comic Sans MS" panose="030F0702030302020204" pitchFamily="66" charset="0"/>
              </a:rPr>
              <a:t>common often </a:t>
            </a:r>
            <a:r>
              <a:rPr lang="en-AU" sz="1100" dirty="0">
                <a:solidFill>
                  <a:prstClr val="black"/>
                </a:solidFill>
                <a:latin typeface="Comic Sans MS" panose="030F0702030302020204" pitchFamily="66" charset="0"/>
              </a:rPr>
              <a:t>share an identity too. </a:t>
            </a:r>
            <a:endParaRPr lang="en-AU" sz="1100" dirty="0" smtClean="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Some </a:t>
            </a:r>
            <a:r>
              <a:rPr lang="en-AU" sz="1100" dirty="0">
                <a:solidFill>
                  <a:prstClr val="black"/>
                </a:solidFill>
                <a:latin typeface="Comic Sans MS" panose="030F0702030302020204" pitchFamily="66" charset="0"/>
              </a:rPr>
              <a:t>of the </a:t>
            </a:r>
            <a:r>
              <a:rPr lang="en-AU" sz="1100" dirty="0" smtClean="0">
                <a:solidFill>
                  <a:prstClr val="black"/>
                </a:solidFill>
                <a:latin typeface="Comic Sans MS" panose="030F0702030302020204" pitchFamily="66" charset="0"/>
              </a:rPr>
              <a:t>factors that </a:t>
            </a:r>
            <a:r>
              <a:rPr lang="en-AU" sz="1100" dirty="0">
                <a:solidFill>
                  <a:prstClr val="black"/>
                </a:solidFill>
                <a:latin typeface="Comic Sans MS" panose="030F0702030302020204" pitchFamily="66" charset="0"/>
              </a:rPr>
              <a:t>can contribute to a sense of identity </a:t>
            </a:r>
            <a:r>
              <a:rPr lang="en-AU" sz="1100" dirty="0" smtClean="0">
                <a:solidFill>
                  <a:prstClr val="black"/>
                </a:solidFill>
                <a:latin typeface="Comic Sans MS" panose="030F0702030302020204" pitchFamily="66" charset="0"/>
              </a:rPr>
              <a:t>and community </a:t>
            </a:r>
            <a:r>
              <a:rPr lang="en-AU" sz="1100" dirty="0">
                <a:solidFill>
                  <a:prstClr val="black"/>
                </a:solidFill>
                <a:latin typeface="Comic Sans MS" panose="030F0702030302020204" pitchFamily="66" charset="0"/>
              </a:rPr>
              <a:t>include culture, heritage, </a:t>
            </a:r>
            <a:r>
              <a:rPr lang="en-AU" sz="1100" dirty="0" smtClean="0">
                <a:solidFill>
                  <a:prstClr val="black"/>
                </a:solidFill>
                <a:latin typeface="Comic Sans MS" panose="030F0702030302020204" pitchFamily="66" charset="0"/>
              </a:rPr>
              <a:t>occupation, gender</a:t>
            </a:r>
            <a:r>
              <a:rPr lang="en-AU" sz="1100" dirty="0">
                <a:solidFill>
                  <a:prstClr val="black"/>
                </a:solidFill>
                <a:latin typeface="Comic Sans MS" panose="030F0702030302020204" pitchFamily="66" charset="0"/>
              </a:rPr>
              <a:t>, religion, hobbies and sports. </a:t>
            </a:r>
            <a:r>
              <a:rPr lang="en-AU" sz="1100" dirty="0" smtClean="0">
                <a:solidFill>
                  <a:prstClr val="black"/>
                </a:solidFill>
                <a:latin typeface="Comic Sans MS" panose="030F0702030302020204" pitchFamily="66" charset="0"/>
              </a:rPr>
              <a:t>The culture and experiences </a:t>
            </a:r>
            <a:r>
              <a:rPr lang="en-AU" sz="1100" dirty="0">
                <a:solidFill>
                  <a:prstClr val="black"/>
                </a:solidFill>
                <a:latin typeface="Comic Sans MS" panose="030F0702030302020204" pitchFamily="66" charset="0"/>
              </a:rPr>
              <a:t>that we share </a:t>
            </a:r>
            <a:r>
              <a:rPr lang="en-AU" sz="1100" dirty="0" smtClean="0">
                <a:solidFill>
                  <a:prstClr val="black"/>
                </a:solidFill>
                <a:latin typeface="Comic Sans MS" panose="030F0702030302020204" pitchFamily="66" charset="0"/>
              </a:rPr>
              <a:t>in common </a:t>
            </a:r>
            <a:r>
              <a:rPr lang="en-AU" sz="1100" dirty="0">
                <a:solidFill>
                  <a:prstClr val="black"/>
                </a:solidFill>
                <a:latin typeface="Comic Sans MS" panose="030F0702030302020204" pitchFamily="66" charset="0"/>
              </a:rPr>
              <a:t>as members of a community can </a:t>
            </a:r>
            <a:r>
              <a:rPr lang="en-AU" sz="1100" dirty="0" smtClean="0">
                <a:solidFill>
                  <a:prstClr val="black"/>
                </a:solidFill>
                <a:latin typeface="Comic Sans MS" panose="030F0702030302020204" pitchFamily="66" charset="0"/>
              </a:rPr>
              <a:t>also have </a:t>
            </a:r>
            <a:r>
              <a:rPr lang="en-AU" sz="1100" dirty="0">
                <a:solidFill>
                  <a:prstClr val="black"/>
                </a:solidFill>
                <a:latin typeface="Comic Sans MS" panose="030F0702030302020204" pitchFamily="66" charset="0"/>
              </a:rPr>
              <a:t>a big </a:t>
            </a:r>
            <a:r>
              <a:rPr lang="en-AU" sz="1100" dirty="0" smtClean="0">
                <a:solidFill>
                  <a:prstClr val="black"/>
                </a:solidFill>
                <a:latin typeface="Comic Sans MS" panose="030F0702030302020204" pitchFamily="66" charset="0"/>
              </a:rPr>
              <a:t>influence </a:t>
            </a:r>
            <a:r>
              <a:rPr lang="en-AU" sz="1100" dirty="0">
                <a:solidFill>
                  <a:prstClr val="black"/>
                </a:solidFill>
                <a:latin typeface="Comic Sans MS" panose="030F0702030302020204" pitchFamily="66" charset="0"/>
              </a:rPr>
              <a:t>on how we see the </a:t>
            </a:r>
            <a:r>
              <a:rPr lang="en-AU" sz="1100" dirty="0" smtClean="0">
                <a:solidFill>
                  <a:prstClr val="black"/>
                </a:solidFill>
                <a:latin typeface="Comic Sans MS" panose="030F0702030302020204" pitchFamily="66" charset="0"/>
              </a:rPr>
              <a:t>culture and </a:t>
            </a:r>
            <a:r>
              <a:rPr lang="en-AU" sz="1100" dirty="0">
                <a:solidFill>
                  <a:prstClr val="black"/>
                </a:solidFill>
                <a:latin typeface="Comic Sans MS" panose="030F0702030302020204" pitchFamily="66" charset="0"/>
              </a:rPr>
              <a:t>experiences of other </a:t>
            </a:r>
            <a:r>
              <a:rPr lang="en-AU" sz="1100" dirty="0" smtClean="0">
                <a:solidFill>
                  <a:prstClr val="black"/>
                </a:solidFill>
                <a:latin typeface="Comic Sans MS" panose="030F0702030302020204" pitchFamily="66" charset="0"/>
              </a:rPr>
              <a:t>people. </a:t>
            </a:r>
          </a:p>
          <a:p>
            <a:r>
              <a:rPr lang="en-AU" sz="1100" b="1" dirty="0" smtClean="0">
                <a:solidFill>
                  <a:prstClr val="black"/>
                </a:solidFill>
                <a:latin typeface="Comic Sans MS" panose="030F0702030302020204" pitchFamily="66" charset="0"/>
              </a:rPr>
              <a:t>Sporting Communities</a:t>
            </a: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About </a:t>
            </a:r>
            <a:r>
              <a:rPr lang="en-AU" sz="1100" dirty="0">
                <a:solidFill>
                  <a:prstClr val="black"/>
                </a:solidFill>
                <a:latin typeface="Comic Sans MS" panose="030F0702030302020204" pitchFamily="66" charset="0"/>
              </a:rPr>
              <a:t>5.8 million Australians aged </a:t>
            </a:r>
            <a:r>
              <a:rPr lang="en-AU" sz="1100" dirty="0" smtClean="0">
                <a:solidFill>
                  <a:prstClr val="black"/>
                </a:solidFill>
                <a:latin typeface="Comic Sans MS" panose="030F0702030302020204" pitchFamily="66" charset="0"/>
              </a:rPr>
              <a:t>five </a:t>
            </a:r>
            <a:r>
              <a:rPr lang="en-AU" sz="1100" dirty="0">
                <a:solidFill>
                  <a:prstClr val="black"/>
                </a:solidFill>
                <a:latin typeface="Comic Sans MS" panose="030F0702030302020204" pitchFamily="66" charset="0"/>
              </a:rPr>
              <a:t>years </a:t>
            </a:r>
            <a:r>
              <a:rPr lang="en-AU" sz="1100" dirty="0" smtClean="0">
                <a:solidFill>
                  <a:prstClr val="black"/>
                </a:solidFill>
                <a:latin typeface="Comic Sans MS" panose="030F0702030302020204" pitchFamily="66" charset="0"/>
              </a:rPr>
              <a:t>and over </a:t>
            </a:r>
            <a:r>
              <a:rPr lang="en-AU" sz="1100" dirty="0">
                <a:solidFill>
                  <a:prstClr val="black"/>
                </a:solidFill>
                <a:latin typeface="Comic Sans MS" panose="030F0702030302020204" pitchFamily="66" charset="0"/>
              </a:rPr>
              <a:t>participate in organised sport or </a:t>
            </a:r>
            <a:r>
              <a:rPr lang="en-AU" sz="1100" dirty="0" smtClean="0">
                <a:solidFill>
                  <a:prstClr val="black"/>
                </a:solidFill>
                <a:latin typeface="Comic Sans MS" panose="030F0702030302020204" pitchFamily="66" charset="0"/>
              </a:rPr>
              <a:t>physical activity</a:t>
            </a:r>
            <a:r>
              <a:rPr lang="en-AU" sz="1100" dirty="0">
                <a:solidFill>
                  <a:prstClr val="black"/>
                </a:solidFill>
                <a:latin typeface="Comic Sans MS" panose="030F0702030302020204" pitchFamily="66" charset="0"/>
              </a:rPr>
              <a:t>. Many people are active members of </a:t>
            </a:r>
            <a:r>
              <a:rPr lang="en-AU" sz="1100" dirty="0" smtClean="0">
                <a:solidFill>
                  <a:prstClr val="black"/>
                </a:solidFill>
                <a:latin typeface="Comic Sans MS" panose="030F0702030302020204" pitchFamily="66" charset="0"/>
              </a:rPr>
              <a:t>a team </a:t>
            </a:r>
            <a:r>
              <a:rPr lang="en-AU" sz="1100" dirty="0">
                <a:solidFill>
                  <a:prstClr val="black"/>
                </a:solidFill>
                <a:latin typeface="Comic Sans MS" panose="030F0702030302020204" pitchFamily="66" charset="0"/>
              </a:rPr>
              <a:t>or a club, such as a swimming, soccer or </a:t>
            </a:r>
            <a:r>
              <a:rPr lang="en-AU" sz="1100" dirty="0" smtClean="0">
                <a:solidFill>
                  <a:prstClr val="black"/>
                </a:solidFill>
                <a:latin typeface="Comic Sans MS" panose="030F0702030302020204" pitchFamily="66" charset="0"/>
              </a:rPr>
              <a:t>netball club</a:t>
            </a:r>
            <a:r>
              <a:rPr lang="en-AU" sz="1100" dirty="0">
                <a:solidFill>
                  <a:prstClr val="black"/>
                </a:solidFill>
                <a:latin typeface="Comic Sans MS" panose="030F0702030302020204" pitchFamily="66" charset="0"/>
              </a:rPr>
              <a:t>. This means they have an allegiance </a:t>
            </a:r>
            <a:r>
              <a:rPr lang="en-AU" sz="1100" dirty="0" smtClean="0">
                <a:solidFill>
                  <a:prstClr val="black"/>
                </a:solidFill>
                <a:latin typeface="Comic Sans MS" panose="030F0702030302020204" pitchFamily="66" charset="0"/>
              </a:rPr>
              <a:t>to the </a:t>
            </a:r>
            <a:r>
              <a:rPr lang="en-AU" sz="1100" dirty="0">
                <a:solidFill>
                  <a:prstClr val="black"/>
                </a:solidFill>
                <a:latin typeface="Comic Sans MS" panose="030F0702030302020204" pitchFamily="66" charset="0"/>
              </a:rPr>
              <a:t>club and are interested in its success. </a:t>
            </a:r>
            <a:r>
              <a:rPr lang="en-AU" sz="1100" dirty="0" smtClean="0">
                <a:solidFill>
                  <a:prstClr val="black"/>
                </a:solidFill>
                <a:latin typeface="Comic Sans MS" panose="030F0702030302020204" pitchFamily="66" charset="0"/>
              </a:rPr>
              <a:t>Many people </a:t>
            </a:r>
            <a:r>
              <a:rPr lang="en-AU" sz="1100" dirty="0">
                <a:solidFill>
                  <a:prstClr val="black"/>
                </a:solidFill>
                <a:latin typeface="Comic Sans MS" panose="030F0702030302020204" pitchFamily="66" charset="0"/>
              </a:rPr>
              <a:t>also follow sport on </a:t>
            </a:r>
            <a:r>
              <a:rPr lang="en-AU" sz="1100" dirty="0" smtClean="0">
                <a:solidFill>
                  <a:prstClr val="black"/>
                </a:solidFill>
                <a:latin typeface="Comic Sans MS" panose="030F0702030302020204" pitchFamily="66" charset="0"/>
              </a:rPr>
              <a:t>television. People </a:t>
            </a:r>
            <a:r>
              <a:rPr lang="en-AU" sz="1100" dirty="0">
                <a:solidFill>
                  <a:prstClr val="black"/>
                </a:solidFill>
                <a:latin typeface="Comic Sans MS" panose="030F0702030302020204" pitchFamily="66" charset="0"/>
              </a:rPr>
              <a:t>who play or follow a sport are </a:t>
            </a:r>
            <a:r>
              <a:rPr lang="en-AU" sz="1100" dirty="0" smtClean="0">
                <a:solidFill>
                  <a:prstClr val="black"/>
                </a:solidFill>
                <a:latin typeface="Comic Sans MS" panose="030F0702030302020204" pitchFamily="66" charset="0"/>
              </a:rPr>
              <a:t>members of </a:t>
            </a:r>
            <a:r>
              <a:rPr lang="en-AU" sz="1100" dirty="0">
                <a:solidFill>
                  <a:prstClr val="black"/>
                </a:solidFill>
                <a:latin typeface="Comic Sans MS" panose="030F0702030302020204" pitchFamily="66" charset="0"/>
              </a:rPr>
              <a:t>a community with an interest in common. </a:t>
            </a:r>
            <a:endParaRPr lang="en-AU" sz="1100" dirty="0" smtClean="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When attending </a:t>
            </a:r>
            <a:r>
              <a:rPr lang="en-AU" sz="1100" dirty="0">
                <a:solidFill>
                  <a:prstClr val="black"/>
                </a:solidFill>
                <a:latin typeface="Comic Sans MS" panose="030F0702030302020204" pitchFamily="66" charset="0"/>
              </a:rPr>
              <a:t>a sporting event, such a </a:t>
            </a:r>
            <a:r>
              <a:rPr lang="en-AU" sz="1100" dirty="0" smtClean="0">
                <a:solidFill>
                  <a:prstClr val="black"/>
                </a:solidFill>
                <a:latin typeface="Comic Sans MS" panose="030F0702030302020204" pitchFamily="66" charset="0"/>
              </a:rPr>
              <a:t>community shares </a:t>
            </a:r>
            <a:r>
              <a:rPr lang="en-AU" sz="1100" dirty="0">
                <a:solidFill>
                  <a:prstClr val="black"/>
                </a:solidFill>
                <a:latin typeface="Comic Sans MS" panose="030F0702030302020204" pitchFamily="66" charset="0"/>
              </a:rPr>
              <a:t>the same space (a track or sports </a:t>
            </a:r>
            <a:r>
              <a:rPr lang="en-AU" sz="1100" dirty="0" smtClean="0">
                <a:solidFill>
                  <a:prstClr val="black"/>
                </a:solidFill>
                <a:latin typeface="Comic Sans MS" panose="030F0702030302020204" pitchFamily="66" charset="0"/>
              </a:rPr>
              <a:t>ground) as </a:t>
            </a:r>
            <a:r>
              <a:rPr lang="en-AU" sz="1100" dirty="0">
                <a:solidFill>
                  <a:prstClr val="black"/>
                </a:solidFill>
                <a:latin typeface="Comic Sans MS" panose="030F0702030302020204" pitchFamily="66" charset="0"/>
              </a:rPr>
              <a:t>well as social organisation (teams and </a:t>
            </a:r>
            <a:r>
              <a:rPr lang="en-AU" sz="1100" dirty="0" smtClean="0">
                <a:solidFill>
                  <a:prstClr val="black"/>
                </a:solidFill>
                <a:latin typeface="Comic Sans MS" panose="030F0702030302020204" pitchFamily="66" charset="0"/>
              </a:rPr>
              <a:t>supporters wear </a:t>
            </a:r>
            <a:r>
              <a:rPr lang="en-AU" sz="1100" dirty="0">
                <a:solidFill>
                  <a:prstClr val="black"/>
                </a:solidFill>
                <a:latin typeface="Comic Sans MS" panose="030F0702030302020204" pitchFamily="66" charset="0"/>
              </a:rPr>
              <a:t>particular colours). Some </a:t>
            </a:r>
            <a:r>
              <a:rPr lang="en-AU" sz="1100" dirty="0" smtClean="0">
                <a:solidFill>
                  <a:prstClr val="black"/>
                </a:solidFill>
                <a:latin typeface="Comic Sans MS" panose="030F0702030302020204" pitchFamily="66" charset="0"/>
              </a:rPr>
              <a:t>sporting communities </a:t>
            </a:r>
            <a:r>
              <a:rPr lang="en-AU" sz="1100" dirty="0">
                <a:solidFill>
                  <a:prstClr val="black"/>
                </a:solidFill>
                <a:latin typeface="Comic Sans MS" panose="030F0702030302020204" pitchFamily="66" charset="0"/>
              </a:rPr>
              <a:t>have a long history. For example, </a:t>
            </a:r>
            <a:r>
              <a:rPr lang="en-AU" sz="1100" dirty="0" smtClean="0">
                <a:solidFill>
                  <a:prstClr val="black"/>
                </a:solidFill>
                <a:latin typeface="Comic Sans MS" panose="030F0702030302020204" pitchFamily="66" charset="0"/>
              </a:rPr>
              <a:t>the origins </a:t>
            </a:r>
            <a:r>
              <a:rPr lang="en-AU" sz="1100" dirty="0">
                <a:solidFill>
                  <a:prstClr val="black"/>
                </a:solidFill>
                <a:latin typeface="Comic Sans MS" panose="030F0702030302020204" pitchFamily="66" charset="0"/>
              </a:rPr>
              <a:t>of the Sydney Swans AFL team go </a:t>
            </a:r>
            <a:r>
              <a:rPr lang="en-AU" sz="1100" dirty="0" smtClean="0">
                <a:solidFill>
                  <a:prstClr val="black"/>
                </a:solidFill>
                <a:latin typeface="Comic Sans MS" panose="030F0702030302020204" pitchFamily="66" charset="0"/>
              </a:rPr>
              <a:t>back over </a:t>
            </a:r>
            <a:r>
              <a:rPr lang="en-AU" sz="1100" dirty="0">
                <a:solidFill>
                  <a:prstClr val="black"/>
                </a:solidFill>
                <a:latin typeface="Comic Sans MS" panose="030F0702030302020204" pitchFamily="66" charset="0"/>
              </a:rPr>
              <a:t>100 years</a:t>
            </a:r>
            <a:r>
              <a:rPr lang="en-AU" sz="1100" dirty="0" smtClean="0">
                <a:solidFill>
                  <a:prstClr val="black"/>
                </a:solidFill>
                <a:latin typeface="Comic Sans MS" panose="030F0702030302020204" pitchFamily="66" charset="0"/>
              </a:rPr>
              <a:t>.</a:t>
            </a:r>
          </a:p>
          <a:p>
            <a:r>
              <a:rPr lang="en-AU" sz="1100" b="1" dirty="0">
                <a:solidFill>
                  <a:prstClr val="black"/>
                </a:solidFill>
                <a:latin typeface="Comic Sans MS" panose="030F0702030302020204" pitchFamily="66" charset="0"/>
              </a:rPr>
              <a:t>Interest Groups</a:t>
            </a:r>
          </a:p>
          <a:p>
            <a:r>
              <a:rPr lang="en-AU" sz="1100" dirty="0">
                <a:solidFill>
                  <a:prstClr val="black"/>
                </a:solidFill>
                <a:latin typeface="Comic Sans MS" panose="030F0702030302020204" pitchFamily="66" charset="0"/>
              </a:rPr>
              <a:t>	People join groups that cater for or promote their particular interests. Residents might join together to take action about a community issue, such as pollution, traffic problems or raising funds to renovate the local surf club. Students belong to groups with interests as varied as stamp collecting (for example, philatelic society), playing instruments in a band or supporting World Vision's 40 Hour Famine. </a:t>
            </a:r>
          </a:p>
          <a:p>
            <a:r>
              <a:rPr lang="en-AU" sz="1100" dirty="0">
                <a:solidFill>
                  <a:prstClr val="black"/>
                </a:solidFill>
                <a:latin typeface="Comic Sans MS" panose="030F0702030302020204" pitchFamily="66" charset="0"/>
              </a:rPr>
              <a:t>	Interest groups often come together for special events or celebrations. For example, more than 150 community groups participate in Sydney's Mardi Gras, an annual parade that began as a protest march by the gay and lesbian communities. The event now attracts huge crowds, including many international tourists. It was estimated that the 2004 Mardi Gras festival brought more than $100 million to the Sydney economy.</a:t>
            </a:r>
          </a:p>
          <a:p>
            <a:r>
              <a:rPr lang="en-AU" sz="1100" b="1" dirty="0">
                <a:solidFill>
                  <a:prstClr val="black"/>
                </a:solidFill>
                <a:latin typeface="Comic Sans MS" panose="030F0702030302020204" pitchFamily="66" charset="0"/>
              </a:rPr>
              <a:t>Work Communities</a:t>
            </a:r>
          </a:p>
          <a:p>
            <a:r>
              <a:rPr lang="en-AU" sz="1100" dirty="0">
                <a:solidFill>
                  <a:prstClr val="black"/>
                </a:solidFill>
                <a:latin typeface="Comic Sans MS" panose="030F0702030302020204" pitchFamily="66" charset="0"/>
              </a:rPr>
              <a:t>	The communities that people form at work can have a major impact on their lives. A person who works for a </a:t>
            </a:r>
            <a:r>
              <a:rPr lang="en-AU" sz="1100" b="1" dirty="0">
                <a:solidFill>
                  <a:prstClr val="black"/>
                </a:solidFill>
                <a:latin typeface="Comic Sans MS" panose="030F0702030302020204" pitchFamily="66" charset="0"/>
              </a:rPr>
              <a:t>transnational corporation (TNC) </a:t>
            </a:r>
            <a:r>
              <a:rPr lang="en-AU" sz="1100" dirty="0">
                <a:solidFill>
                  <a:prstClr val="black"/>
                </a:solidFill>
                <a:latin typeface="Comic Sans MS" panose="030F0702030302020204" pitchFamily="66" charset="0"/>
              </a:rPr>
              <a:t>might know hundreds of people in different occupations and from different cultures. A person employed in a specialised field or in an isolated location might have only a few co-workers. As the following example suggests, shared space and social organisation in the workplace can</a:t>
            </a:r>
          </a:p>
          <a:p>
            <a:r>
              <a:rPr lang="en-AU" sz="1100" dirty="0">
                <a:solidFill>
                  <a:prstClr val="black"/>
                </a:solidFill>
                <a:latin typeface="Comic Sans MS" panose="030F0702030302020204" pitchFamily="66" charset="0"/>
              </a:rPr>
              <a:t>encourage a sense of community.</a:t>
            </a:r>
          </a:p>
          <a:p>
            <a:endParaRPr lang="en-AU" sz="11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77482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8" y="87457"/>
            <a:ext cx="9083530" cy="6309420"/>
          </a:xfrm>
          <a:prstGeom prst="rect">
            <a:avLst/>
          </a:prstGeom>
        </p:spPr>
        <p:txBody>
          <a:bodyPr wrap="square">
            <a:spAutoFit/>
          </a:bodyPr>
          <a:lstStyle/>
          <a:p>
            <a:pPr lvl="0">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a:t>
            </a:r>
            <a:r>
              <a:rPr lang="en-AU" sz="1200" b="1" kern="0" dirty="0" smtClean="0">
                <a:solidFill>
                  <a:prstClr val="black"/>
                </a:solidFill>
                <a:latin typeface="Comic Sans MS" pitchFamily="66" charset="0"/>
                <a:cs typeface="Arial" pitchFamily="34" charset="0"/>
              </a:rPr>
              <a:t>2 </a:t>
            </a:r>
            <a:r>
              <a:rPr lang="en-AU" sz="1200" b="1" kern="0" dirty="0">
                <a:solidFill>
                  <a:prstClr val="black"/>
                </a:solidFill>
                <a:latin typeface="Comic Sans MS" pitchFamily="66" charset="0"/>
                <a:cs typeface="Arial" pitchFamily="34" charset="0"/>
              </a:rPr>
              <a:t>- </a:t>
            </a:r>
            <a:r>
              <a:rPr lang="en-AU" sz="1200" b="1" kern="0" dirty="0" smtClean="0">
                <a:solidFill>
                  <a:prstClr val="black"/>
                </a:solidFill>
                <a:latin typeface="Comic Sans MS" pitchFamily="66" charset="0"/>
                <a:cs typeface="Arial" pitchFamily="34" charset="0"/>
              </a:rPr>
              <a:t>Size and Shape </a:t>
            </a:r>
            <a:endParaRPr lang="en-AU" sz="1200" b="1" kern="0" dirty="0">
              <a:solidFill>
                <a:prstClr val="black"/>
              </a:solidFill>
              <a:latin typeface="Comic Sans MS" pitchFamily="66" charset="0"/>
              <a:cs typeface="Arial" pitchFamily="34" charset="0"/>
            </a:endParaRPr>
          </a:p>
          <a:p>
            <a:pPr marL="228600" lvl="0" indent="-228600">
              <a:buFont typeface="+mj-lt"/>
              <a:buAutoNum type="arabicPeriod"/>
              <a:defRPr/>
            </a:pPr>
            <a:r>
              <a:rPr lang="en-AU" sz="1200" kern="0" dirty="0" smtClean="0">
                <a:solidFill>
                  <a:prstClr val="black"/>
                </a:solidFill>
                <a:latin typeface="Comic Sans MS" pitchFamily="66" charset="0"/>
                <a:cs typeface="Arial" pitchFamily="34" charset="0"/>
              </a:rPr>
              <a:t>Write </a:t>
            </a:r>
            <a:r>
              <a:rPr lang="en-AU" sz="1200" kern="0" dirty="0">
                <a:solidFill>
                  <a:prstClr val="black"/>
                </a:solidFill>
                <a:latin typeface="Comic Sans MS" pitchFamily="66" charset="0"/>
                <a:cs typeface="Arial" pitchFamily="34" charset="0"/>
              </a:rPr>
              <a:t>down the heading. ____________________________________________________________________</a:t>
            </a:r>
          </a:p>
          <a:p>
            <a:pPr marL="228600" lvl="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lvl="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lvl="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lvl="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a:t>
            </a:r>
            <a:r>
              <a:rPr lang="en-AU" sz="1200" kern="0" dirty="0" smtClean="0">
                <a:solidFill>
                  <a:prstClr val="black"/>
                </a:solidFill>
                <a:latin typeface="Comic Sans MS" pitchFamily="66" charset="0"/>
                <a:cs typeface="Arial" pitchFamily="34" charset="0"/>
              </a:rPr>
              <a:t>climate, deserts, eroding, Great Australian Bight,  influences, latitudes, rainfall, sediment</a:t>
            </a:r>
          </a:p>
          <a:p>
            <a:pPr marL="228600" lvl="0" indent="-228600">
              <a:buFont typeface="+mj-lt"/>
              <a:buAutoNum type="arabicPeriod"/>
              <a:defRPr/>
            </a:pPr>
            <a:r>
              <a:rPr lang="en-AU" sz="1200" kern="0" dirty="0" smtClean="0">
                <a:solidFill>
                  <a:prstClr val="black"/>
                </a:solidFill>
                <a:latin typeface="Comic Sans MS" pitchFamily="66" charset="0"/>
                <a:cs typeface="Arial" pitchFamily="34" charset="0"/>
              </a:rPr>
              <a:t>What was the name of the ancient landmass that joined </a:t>
            </a:r>
            <a:r>
              <a:rPr lang="en-AU" sz="1200" kern="0" dirty="0">
                <a:solidFill>
                  <a:prstClr val="black"/>
                </a:solidFill>
                <a:latin typeface="Comic Sans MS" pitchFamily="66" charset="0"/>
                <a:cs typeface="Arial" pitchFamily="34" charset="0"/>
              </a:rPr>
              <a:t>A</a:t>
            </a:r>
            <a:r>
              <a:rPr lang="en-AU" sz="1200" kern="0" dirty="0" smtClean="0">
                <a:solidFill>
                  <a:prstClr val="black"/>
                </a:solidFill>
                <a:latin typeface="Comic Sans MS" pitchFamily="66" charset="0"/>
                <a:cs typeface="Arial" pitchFamily="34" charset="0"/>
              </a:rPr>
              <a:t>ustralia to New Guinea? _____________________________</a:t>
            </a:r>
          </a:p>
          <a:p>
            <a:pPr marL="228600" lvl="0" indent="-228600">
              <a:buFont typeface="+mj-lt"/>
              <a:buAutoNum type="arabicPeriod"/>
              <a:defRPr/>
            </a:pPr>
            <a:r>
              <a:rPr lang="en-AU" sz="1200" kern="0" dirty="0" smtClean="0">
                <a:solidFill>
                  <a:prstClr val="black"/>
                </a:solidFill>
                <a:latin typeface="Comic Sans MS" pitchFamily="66" charset="0"/>
                <a:cs typeface="Arial" pitchFamily="34" charset="0"/>
              </a:rPr>
              <a:t>Why is Australia so dry? ________________________________________________________________________</a:t>
            </a:r>
          </a:p>
          <a:p>
            <a:pPr lvl="0">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a:t>
            </a:r>
          </a:p>
          <a:p>
            <a:pPr lvl="0">
              <a:defRPr/>
            </a:pPr>
            <a:r>
              <a:rPr lang="en-AU" sz="1200" kern="0" dirty="0" smtClean="0">
                <a:solidFill>
                  <a:prstClr val="black"/>
                </a:solidFill>
                <a:latin typeface="Comic Sans MS" pitchFamily="66" charset="0"/>
                <a:cs typeface="Arial" pitchFamily="34" charset="0"/>
              </a:rPr>
              <a:t>8.  What do you think Australia would have looked like </a:t>
            </a:r>
            <a:r>
              <a:rPr lang="en-AU" sz="1200" kern="0" dirty="0">
                <a:solidFill>
                  <a:prstClr val="black"/>
                </a:solidFill>
                <a:latin typeface="Comic Sans MS" pitchFamily="66" charset="0"/>
                <a:cs typeface="Arial" pitchFamily="34" charset="0"/>
              </a:rPr>
              <a:t>m</a:t>
            </a:r>
            <a:r>
              <a:rPr lang="en-AU" sz="1200" kern="0" dirty="0" smtClean="0">
                <a:solidFill>
                  <a:prstClr val="black"/>
                </a:solidFill>
                <a:latin typeface="Comic Sans MS" pitchFamily="66" charset="0"/>
                <a:ea typeface="Times New Roman" pitchFamily="18" charset="0"/>
                <a:cs typeface="Arial" pitchFamily="34" charset="0"/>
              </a:rPr>
              <a:t>illions of years ago?____________________________________</a:t>
            </a:r>
          </a:p>
          <a:p>
            <a:pPr lvl="0">
              <a:defRPr/>
            </a:pPr>
            <a:r>
              <a:rPr lang="en-AU" sz="1200" kern="0" dirty="0" smtClean="0">
                <a:solidFill>
                  <a:prstClr val="black"/>
                </a:solidFill>
                <a:latin typeface="Comic Sans MS" pitchFamily="66" charset="0"/>
                <a:ea typeface="Times New Roman" pitchFamily="18" charset="0"/>
                <a:cs typeface="Arial" pitchFamily="34" charset="0"/>
              </a:rPr>
              <a:t>__________________________________________________________________________________________________________________________________________________________________________________________</a:t>
            </a:r>
          </a:p>
          <a:p>
            <a:pPr lvl="0">
              <a:defRPr/>
            </a:pPr>
            <a:endParaRPr lang="en-AU" sz="1200" kern="0" dirty="0">
              <a:solidFill>
                <a:prstClr val="black"/>
              </a:solidFill>
              <a:latin typeface="Comic Sans MS" pitchFamily="66" charset="0"/>
              <a:ea typeface="Times New Roman" pitchFamily="18" charset="0"/>
              <a:cs typeface="Arial" pitchFamily="34" charset="0"/>
            </a:endParaRPr>
          </a:p>
          <a:p>
            <a:pPr lvl="0">
              <a:defRPr/>
            </a:pPr>
            <a:r>
              <a:rPr lang="en-AU" sz="1200" b="1" kern="0" dirty="0" smtClean="0">
                <a:solidFill>
                  <a:prstClr val="black"/>
                </a:solidFill>
                <a:latin typeface="Comic Sans MS" pitchFamily="66" charset="0"/>
                <a:ea typeface="Times New Roman" pitchFamily="18" charset="0"/>
                <a:cs typeface="Arial" pitchFamily="34" charset="0"/>
              </a:rPr>
              <a:t>The Shape of the continent</a:t>
            </a:r>
          </a:p>
          <a:p>
            <a:pPr lvl="0">
              <a:defRPr/>
            </a:pPr>
            <a:r>
              <a:rPr lang="en-US" sz="1200" dirty="0" smtClean="0">
                <a:solidFill>
                  <a:srgbClr val="000000"/>
                </a:solidFill>
                <a:latin typeface="Comic Sans MS" panose="030F0702030302020204" pitchFamily="66" charset="0"/>
                <a:ea typeface="Times New Roman" pitchFamily="18" charset="0"/>
                <a:cs typeface="Arial" pitchFamily="34" charset="0"/>
              </a:rPr>
              <a:t>The </a:t>
            </a:r>
            <a:r>
              <a:rPr lang="en-US" sz="1200" dirty="0">
                <a:solidFill>
                  <a:srgbClr val="000000"/>
                </a:solidFill>
                <a:latin typeface="Comic Sans MS" panose="030F0702030302020204" pitchFamily="66" charset="0"/>
                <a:ea typeface="Times New Roman" pitchFamily="18" charset="0"/>
                <a:cs typeface="Arial" pitchFamily="34" charset="0"/>
              </a:rPr>
              <a:t>shape of the continent is important as it influences its climate.</a:t>
            </a:r>
          </a:p>
          <a:p>
            <a:pPr marL="285750" lvl="0" indent="-285750" eaLnBrk="0" fontAlgn="base" hangingPunct="0">
              <a:spcBef>
                <a:spcPct val="0"/>
              </a:spcBef>
              <a:spcAft>
                <a:spcPct val="0"/>
              </a:spcAft>
              <a:buFont typeface="Arial" pitchFamily="34" charset="0"/>
              <a:buChar char="•"/>
            </a:pPr>
            <a:r>
              <a:rPr lang="en-US" sz="1200" dirty="0">
                <a:solidFill>
                  <a:srgbClr val="000000"/>
                </a:solidFill>
                <a:latin typeface="Comic Sans MS" panose="030F0702030302020204" pitchFamily="66" charset="0"/>
                <a:ea typeface="Times New Roman" pitchFamily="18" charset="0"/>
                <a:cs typeface="Arial" pitchFamily="34" charset="0"/>
              </a:rPr>
              <a:t>Australia stretches further East to West than North to South so more of the continent is spread across the latitudes where deserts are located.</a:t>
            </a:r>
          </a:p>
          <a:p>
            <a:pPr marL="285750" lvl="0" indent="-285750" eaLnBrk="0" fontAlgn="base" hangingPunct="0">
              <a:spcBef>
                <a:spcPct val="0"/>
              </a:spcBef>
              <a:spcAft>
                <a:spcPct val="0"/>
              </a:spcAft>
              <a:buFont typeface="Arial" pitchFamily="34" charset="0"/>
              <a:buChar char="•"/>
            </a:pPr>
            <a:r>
              <a:rPr lang="en-US" sz="1200" dirty="0">
                <a:solidFill>
                  <a:srgbClr val="000000"/>
                </a:solidFill>
                <a:latin typeface="Comic Sans MS" panose="030F0702030302020204" pitchFamily="66" charset="0"/>
                <a:ea typeface="Times New Roman" pitchFamily="18" charset="0"/>
                <a:cs typeface="Arial" pitchFamily="34" charset="0"/>
              </a:rPr>
              <a:t>No significant bodies of water extend very far inland. This is important because it contributes to the dry conditions experienced across most of the landmass. Generally speaking, rainfall decreases as you move inland away from large bodies of water.</a:t>
            </a:r>
          </a:p>
          <a:p>
            <a:pPr marL="285750" lvl="0" indent="-285750" eaLnBrk="0" fontAlgn="base" hangingPunct="0">
              <a:spcBef>
                <a:spcPct val="0"/>
              </a:spcBef>
              <a:spcAft>
                <a:spcPct val="0"/>
              </a:spcAft>
              <a:buFont typeface="Arial" pitchFamily="34" charset="0"/>
              <a:buChar char="•"/>
            </a:pPr>
            <a:r>
              <a:rPr lang="en-US" sz="1200" dirty="0">
                <a:solidFill>
                  <a:prstClr val="black"/>
                </a:solidFill>
                <a:latin typeface="Comic Sans MS" panose="030F0702030302020204" pitchFamily="66" charset="0"/>
                <a:cs typeface="Arial" pitchFamily="34" charset="0"/>
              </a:rPr>
              <a:t>In the past lower sea levels have seen the emergence of </a:t>
            </a:r>
            <a:r>
              <a:rPr lang="en-US" sz="1200" dirty="0" err="1">
                <a:solidFill>
                  <a:prstClr val="black"/>
                </a:solidFill>
                <a:latin typeface="Comic Sans MS" panose="030F0702030302020204" pitchFamily="66" charset="0"/>
                <a:cs typeface="Arial" pitchFamily="34" charset="0"/>
              </a:rPr>
              <a:t>Meganesia</a:t>
            </a:r>
            <a:r>
              <a:rPr lang="en-US" sz="1200" dirty="0">
                <a:solidFill>
                  <a:prstClr val="black"/>
                </a:solidFill>
                <a:latin typeface="Comic Sans MS" panose="030F0702030302020204" pitchFamily="66" charset="0"/>
                <a:cs typeface="Arial" pitchFamily="34" charset="0"/>
              </a:rPr>
              <a:t> </a:t>
            </a:r>
            <a:r>
              <a:rPr lang="en-US" sz="1200" dirty="0" smtClean="0">
                <a:solidFill>
                  <a:prstClr val="black"/>
                </a:solidFill>
                <a:latin typeface="Comic Sans MS" panose="030F0702030302020204" pitchFamily="66" charset="0"/>
                <a:cs typeface="Arial" pitchFamily="34" charset="0"/>
              </a:rPr>
              <a:t>– </a:t>
            </a:r>
            <a:r>
              <a:rPr lang="en-US" sz="1200" dirty="0">
                <a:solidFill>
                  <a:prstClr val="black"/>
                </a:solidFill>
                <a:latin typeface="Comic Sans MS" panose="030F0702030302020204" pitchFamily="66" charset="0"/>
                <a:cs typeface="Arial" pitchFamily="34" charset="0"/>
              </a:rPr>
              <a:t>an ancient landmass where Tasmania and New Guinea were joined </a:t>
            </a:r>
            <a:r>
              <a:rPr lang="en-US" sz="1200" dirty="0" smtClean="0">
                <a:solidFill>
                  <a:prstClr val="black"/>
                </a:solidFill>
                <a:latin typeface="Comic Sans MS" panose="030F0702030302020204" pitchFamily="66" charset="0"/>
                <a:cs typeface="Arial" pitchFamily="34" charset="0"/>
              </a:rPr>
              <a:t>to </a:t>
            </a:r>
            <a:r>
              <a:rPr lang="en-US" sz="1200" dirty="0">
                <a:solidFill>
                  <a:prstClr val="black"/>
                </a:solidFill>
                <a:latin typeface="Comic Sans MS" panose="030F0702030302020204" pitchFamily="66" charset="0"/>
                <a:cs typeface="Arial" pitchFamily="34" charset="0"/>
              </a:rPr>
              <a:t>the mainland.</a:t>
            </a:r>
          </a:p>
          <a:p>
            <a:pPr marL="285750" lvl="0" indent="-285750" eaLnBrk="0" fontAlgn="base" hangingPunct="0">
              <a:spcBef>
                <a:spcPct val="0"/>
              </a:spcBef>
              <a:spcAft>
                <a:spcPct val="0"/>
              </a:spcAft>
              <a:buFont typeface="Arial" pitchFamily="34" charset="0"/>
              <a:buChar char="•"/>
            </a:pPr>
            <a:r>
              <a:rPr lang="en-US" sz="1200" dirty="0">
                <a:solidFill>
                  <a:prstClr val="black"/>
                </a:solidFill>
                <a:latin typeface="Comic Sans MS" panose="030F0702030302020204" pitchFamily="66" charset="0"/>
                <a:cs typeface="Arial" pitchFamily="34" charset="0"/>
              </a:rPr>
              <a:t>The Great Australian Bight to the south is an uplifted karst </a:t>
            </a:r>
            <a:r>
              <a:rPr lang="en-US" sz="1200" dirty="0" smtClean="0">
                <a:solidFill>
                  <a:prstClr val="black"/>
                </a:solidFill>
                <a:latin typeface="Comic Sans MS" panose="030F0702030302020204" pitchFamily="66" charset="0"/>
                <a:cs typeface="Arial" pitchFamily="34" charset="0"/>
              </a:rPr>
              <a:t>(</a:t>
            </a:r>
            <a:r>
              <a:rPr lang="en-US" sz="1200" dirty="0">
                <a:solidFill>
                  <a:prstClr val="black"/>
                </a:solidFill>
                <a:latin typeface="Comic Sans MS" panose="030F0702030302020204" pitchFamily="66" charset="0"/>
                <a:cs typeface="Arial" pitchFamily="34" charset="0"/>
              </a:rPr>
              <a:t>limestone) plain that was once on the sea-floor.  </a:t>
            </a:r>
            <a:endParaRPr lang="en-US" sz="1200" dirty="0" smtClean="0">
              <a:solidFill>
                <a:prstClr val="black"/>
              </a:solidFill>
              <a:latin typeface="Comic Sans MS" panose="030F0702030302020204" pitchFamily="66" charset="0"/>
              <a:cs typeface="Arial" pitchFamily="34" charset="0"/>
            </a:endParaRPr>
          </a:p>
          <a:p>
            <a:pPr marL="285750" lvl="0" indent="-285750" eaLnBrk="0" fontAlgn="base" hangingPunct="0">
              <a:spcBef>
                <a:spcPct val="0"/>
              </a:spcBef>
              <a:spcAft>
                <a:spcPct val="0"/>
              </a:spcAft>
              <a:buFont typeface="Arial" pitchFamily="34" charset="0"/>
              <a:buChar char="•"/>
            </a:pPr>
            <a:r>
              <a:rPr lang="en-US" sz="1200" dirty="0" smtClean="0">
                <a:solidFill>
                  <a:prstClr val="black"/>
                </a:solidFill>
                <a:latin typeface="Comic Sans MS" panose="030F0702030302020204" pitchFamily="66" charset="0"/>
                <a:cs typeface="Arial" pitchFamily="34" charset="0"/>
              </a:rPr>
              <a:t>The </a:t>
            </a:r>
            <a:r>
              <a:rPr lang="en-US" sz="1200" dirty="0">
                <a:solidFill>
                  <a:prstClr val="black"/>
                </a:solidFill>
                <a:latin typeface="Comic Sans MS" panose="030F0702030302020204" pitchFamily="66" charset="0"/>
                <a:cs typeface="Arial" pitchFamily="34" charset="0"/>
              </a:rPr>
              <a:t>curve was formed by consistent swell from </a:t>
            </a:r>
            <a:r>
              <a:rPr lang="en-US" sz="1200" dirty="0" smtClean="0">
                <a:solidFill>
                  <a:prstClr val="black"/>
                </a:solidFill>
                <a:latin typeface="Comic Sans MS" panose="030F0702030302020204" pitchFamily="66" charset="0"/>
                <a:cs typeface="Arial" pitchFamily="34" charset="0"/>
              </a:rPr>
              <a:t>the </a:t>
            </a:r>
            <a:r>
              <a:rPr lang="en-US" sz="1200" dirty="0">
                <a:solidFill>
                  <a:prstClr val="black"/>
                </a:solidFill>
                <a:latin typeface="Comic Sans MS" panose="030F0702030302020204" pitchFamily="66" charset="0"/>
                <a:cs typeface="Arial" pitchFamily="34" charset="0"/>
              </a:rPr>
              <a:t>Southern </a:t>
            </a:r>
            <a:r>
              <a:rPr lang="en-US" sz="1200" dirty="0" smtClean="0">
                <a:solidFill>
                  <a:prstClr val="black"/>
                </a:solidFill>
                <a:latin typeface="Comic Sans MS" panose="030F0702030302020204" pitchFamily="66" charset="0"/>
                <a:cs typeface="Arial" pitchFamily="34" charset="0"/>
              </a:rPr>
              <a:t>Ocean eroding </a:t>
            </a:r>
            <a:r>
              <a:rPr lang="en-US" sz="1200" dirty="0">
                <a:solidFill>
                  <a:prstClr val="black"/>
                </a:solidFill>
                <a:latin typeface="Comic Sans MS" panose="030F0702030302020204" pitchFamily="66" charset="0"/>
                <a:cs typeface="Arial" pitchFamily="34" charset="0"/>
              </a:rPr>
              <a:t>the </a:t>
            </a:r>
            <a:r>
              <a:rPr lang="en-US" sz="1200" dirty="0" smtClean="0">
                <a:solidFill>
                  <a:prstClr val="black"/>
                </a:solidFill>
                <a:latin typeface="Comic Sans MS" panose="030F0702030302020204" pitchFamily="66" charset="0"/>
                <a:cs typeface="Arial" pitchFamily="34" charset="0"/>
              </a:rPr>
              <a:t>rock</a:t>
            </a:r>
            <a:r>
              <a:rPr lang="en-US" sz="1200" dirty="0">
                <a:solidFill>
                  <a:prstClr val="black"/>
                </a:solidFill>
                <a:latin typeface="Comic Sans MS" panose="030F0702030302020204" pitchFamily="66" charset="0"/>
                <a:cs typeface="Arial" pitchFamily="34" charset="0"/>
              </a:rPr>
              <a:t>. For millions of years this part was </a:t>
            </a:r>
            <a:r>
              <a:rPr lang="en-US" sz="1200" dirty="0" smtClean="0">
                <a:solidFill>
                  <a:prstClr val="black"/>
                </a:solidFill>
                <a:latin typeface="Comic Sans MS" panose="030F0702030302020204" pitchFamily="66" charset="0"/>
                <a:cs typeface="Arial" pitchFamily="34" charset="0"/>
              </a:rPr>
              <a:t>joined </a:t>
            </a:r>
            <a:r>
              <a:rPr lang="en-US" sz="1200" dirty="0">
                <a:solidFill>
                  <a:prstClr val="black"/>
                </a:solidFill>
                <a:latin typeface="Comic Sans MS" panose="030F0702030302020204" pitchFamily="66" charset="0"/>
                <a:cs typeface="Arial" pitchFamily="34" charset="0"/>
              </a:rPr>
              <a:t>to </a:t>
            </a:r>
            <a:r>
              <a:rPr lang="en-US" sz="1200" dirty="0" smtClean="0">
                <a:solidFill>
                  <a:prstClr val="black"/>
                </a:solidFill>
                <a:latin typeface="Comic Sans MS" panose="030F0702030302020204" pitchFamily="66" charset="0"/>
                <a:cs typeface="Arial" pitchFamily="34" charset="0"/>
              </a:rPr>
              <a:t>Antarctica</a:t>
            </a:r>
          </a:p>
          <a:p>
            <a:pPr marL="285750" lvl="0" indent="-285750" eaLnBrk="0" fontAlgn="base" hangingPunct="0">
              <a:spcBef>
                <a:spcPct val="0"/>
              </a:spcBef>
              <a:spcAft>
                <a:spcPct val="0"/>
              </a:spcAft>
              <a:buFont typeface="Arial" pitchFamily="34" charset="0"/>
              <a:buChar char="•"/>
            </a:pPr>
            <a:r>
              <a:rPr lang="en-US" sz="1200" dirty="0" smtClean="0">
                <a:solidFill>
                  <a:prstClr val="black"/>
                </a:solidFill>
                <a:latin typeface="Comic Sans MS" panose="030F0702030302020204" pitchFamily="66" charset="0"/>
                <a:cs typeface="Arial" pitchFamily="34" charset="0"/>
              </a:rPr>
              <a:t>The Great Dividing Range forms a mountainous spine  for Cape York Peninsula, west flowing rivers have deposited sediment into the sheltered water of the Gulf of Carpentaria, forming the Gulf Country – an area of flat terrain.</a:t>
            </a:r>
          </a:p>
          <a:p>
            <a:pPr marL="285750" lvl="0" indent="-285750" eaLnBrk="0" fontAlgn="base" hangingPunct="0">
              <a:spcBef>
                <a:spcPct val="0"/>
              </a:spcBef>
              <a:spcAft>
                <a:spcPct val="0"/>
              </a:spcAft>
              <a:buFont typeface="Arial" pitchFamily="34" charset="0"/>
              <a:buChar char="•"/>
            </a:pPr>
            <a:r>
              <a:rPr lang="en-AU" sz="1200" dirty="0" smtClean="0">
                <a:solidFill>
                  <a:prstClr val="black"/>
                </a:solidFill>
                <a:latin typeface="Comic Sans MS" panose="030F0702030302020204" pitchFamily="66" charset="0"/>
              </a:rPr>
              <a:t>Australia </a:t>
            </a:r>
            <a:r>
              <a:rPr lang="en-AU" sz="1200" dirty="0">
                <a:solidFill>
                  <a:prstClr val="black"/>
                </a:solidFill>
                <a:latin typeface="Comic Sans MS" panose="030F0702030302020204" pitchFamily="66" charset="0"/>
              </a:rPr>
              <a:t>is the worlds flattest continent. This unique feature is the result of it’s great age. Parts of Australia's crust are over 4 million years old. Over time , the continents surface has worn down.by he forces of erosion and </a:t>
            </a:r>
            <a:r>
              <a:rPr lang="en-AU" sz="1200" dirty="0" smtClean="0">
                <a:solidFill>
                  <a:prstClr val="black"/>
                </a:solidFill>
                <a:latin typeface="Comic Sans MS" panose="030F0702030302020204" pitchFamily="66" charset="0"/>
              </a:rPr>
              <a:t>weathering. The MacDonnell Ranges  were once 600 – 7000 feet high almost as high as the tallest mountains the Himalayas</a:t>
            </a:r>
            <a:r>
              <a:rPr lang="en-AU" sz="2000" dirty="0" smtClean="0">
                <a:solidFill>
                  <a:prstClr val="black"/>
                </a:solidFill>
                <a:latin typeface="Comic Sans MS" panose="030F0702030302020204" pitchFamily="66" charset="0"/>
              </a:rPr>
              <a:t>.</a:t>
            </a:r>
            <a:endParaRPr lang="en-AU" sz="2000" dirty="0">
              <a:solidFill>
                <a:prstClr val="black"/>
              </a:solidFill>
              <a:latin typeface="Comic Sans MS" panose="030F0702030302020204" pitchFamily="66" charset="0"/>
            </a:endParaRPr>
          </a:p>
          <a:p>
            <a:pPr marL="285750" lvl="0" indent="-285750" eaLnBrk="0" fontAlgn="base" hangingPunct="0">
              <a:spcBef>
                <a:spcPct val="0"/>
              </a:spcBef>
              <a:spcAft>
                <a:spcPct val="0"/>
              </a:spcAft>
              <a:buFont typeface="Arial" pitchFamily="34" charset="0"/>
              <a:buChar char="•"/>
            </a:pPr>
            <a:endParaRPr lang="en-US" sz="1200" dirty="0">
              <a:solidFill>
                <a:prstClr val="black"/>
              </a:solidFill>
              <a:latin typeface="Comic Sans MS" panose="030F0702030302020204" pitchFamily="66" charset="0"/>
              <a:cs typeface="Arial" pitchFamily="34" charset="0"/>
            </a:endParaRPr>
          </a:p>
        </p:txBody>
      </p:sp>
    </p:spTree>
    <p:extLst>
      <p:ext uri="{BB962C8B-B14F-4D97-AF65-F5344CB8AC3E}">
        <p14:creationId xmlns:p14="http://schemas.microsoft.com/office/powerpoint/2010/main" val="6853638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6512" y="0"/>
            <a:ext cx="9180512" cy="7017306"/>
          </a:xfrm>
          <a:prstGeom prst="rect">
            <a:avLst/>
          </a:prstGeom>
        </p:spPr>
        <p:txBody>
          <a:bodyPr wrap="square">
            <a:spAutoFit/>
          </a:bodyPr>
          <a:lstStyle/>
          <a:p>
            <a:r>
              <a:rPr lang="en-AU" sz="1000" b="1" dirty="0">
                <a:solidFill>
                  <a:prstClr val="black"/>
                </a:solidFill>
                <a:latin typeface="Comic Sans MS" panose="030F0702030302020204" pitchFamily="66" charset="0"/>
              </a:rPr>
              <a:t>Year 9 </a:t>
            </a:r>
            <a:r>
              <a:rPr lang="en-AU" sz="1000" b="1" dirty="0" err="1">
                <a:solidFill>
                  <a:prstClr val="black"/>
                </a:solidFill>
                <a:latin typeface="Comic Sans MS" panose="030F0702030302020204" pitchFamily="66" charset="0"/>
              </a:rPr>
              <a:t>Geog</a:t>
            </a:r>
            <a:r>
              <a:rPr lang="en-AU" sz="1000" b="1" dirty="0">
                <a:solidFill>
                  <a:prstClr val="black"/>
                </a:solidFill>
                <a:latin typeface="Comic Sans MS" panose="030F0702030302020204" pitchFamily="66" charset="0"/>
              </a:rPr>
              <a:t> – Australia’s community 3</a:t>
            </a:r>
            <a:r>
              <a:rPr lang="en-AU" sz="1000" b="1" dirty="0" smtClean="0">
                <a:solidFill>
                  <a:prstClr val="black"/>
                </a:solidFill>
                <a:latin typeface="Comic Sans MS" panose="030F0702030302020204" pitchFamily="66" charset="0"/>
              </a:rPr>
              <a:t>: Teenage Communities (15 </a:t>
            </a:r>
            <a:r>
              <a:rPr lang="en-AU" sz="1000" b="1" dirty="0">
                <a:solidFill>
                  <a:prstClr val="black"/>
                </a:solidFill>
                <a:latin typeface="Comic Sans MS" panose="030F0702030302020204" pitchFamily="66" charset="0"/>
              </a:rPr>
              <a:t>mins) Read and do the following activities</a:t>
            </a:r>
          </a:p>
          <a:p>
            <a:pPr marL="228600" indent="-228600">
              <a:buFont typeface="+mj-lt"/>
              <a:buAutoNum type="arabicPeriod"/>
            </a:pPr>
            <a:r>
              <a:rPr lang="en-AU" sz="1000" b="1" dirty="0">
                <a:solidFill>
                  <a:prstClr val="black"/>
                </a:solidFill>
                <a:latin typeface="Comic Sans MS" panose="030F0702030302020204" pitchFamily="66" charset="0"/>
              </a:rPr>
              <a:t>Write down the heading. ________________________________________________________________________</a:t>
            </a:r>
          </a:p>
          <a:p>
            <a:pPr marL="228600" indent="-228600">
              <a:buFont typeface="+mj-lt"/>
              <a:buAutoNum type="arabicPeriod"/>
            </a:pPr>
            <a:r>
              <a:rPr lang="en-AU" sz="1000" b="1" dirty="0">
                <a:solidFill>
                  <a:prstClr val="black"/>
                </a:solidFill>
                <a:latin typeface="Comic Sans MS" panose="030F0702030302020204" pitchFamily="66" charset="0"/>
              </a:rPr>
              <a:t>What do you think this piece of writing is about</a:t>
            </a:r>
            <a:r>
              <a:rPr lang="en-AU" sz="1000" b="1" dirty="0" smtClean="0">
                <a:solidFill>
                  <a:prstClr val="black"/>
                </a:solidFill>
                <a:latin typeface="Comic Sans MS" panose="030F0702030302020204" pitchFamily="66" charset="0"/>
              </a:rPr>
              <a:t>?______________________________________________________________________</a:t>
            </a:r>
          </a:p>
          <a:p>
            <a:pPr marL="228600" indent="-228600">
              <a:buFont typeface="+mj-lt"/>
              <a:buAutoNum type="arabicPeriod"/>
            </a:pPr>
            <a:r>
              <a:rPr lang="en-AU" sz="1000" b="1" dirty="0" smtClean="0">
                <a:solidFill>
                  <a:prstClr val="black"/>
                </a:solidFill>
                <a:latin typeface="Comic Sans MS" panose="030F0702030302020204" pitchFamily="66" charset="0"/>
              </a:rPr>
              <a:t>In summary teenage communities are based on_________________________________________________________________________</a:t>
            </a:r>
          </a:p>
          <a:p>
            <a:pPr marL="228600" indent="-228600">
              <a:buFont typeface="+mj-lt"/>
              <a:buAutoNum type="arabicPeriod"/>
            </a:pPr>
            <a:r>
              <a:rPr lang="en-AU" sz="1000" b="1" dirty="0" smtClean="0">
                <a:solidFill>
                  <a:prstClr val="black"/>
                </a:solidFill>
                <a:latin typeface="Comic Sans MS" panose="030F0702030302020204" pitchFamily="66" charset="0"/>
              </a:rPr>
              <a:t>______________________________________________________________________________________________________________</a:t>
            </a:r>
            <a:endParaRPr lang="en-AU" sz="1000" b="1" dirty="0">
              <a:solidFill>
                <a:prstClr val="black"/>
              </a:solidFill>
              <a:latin typeface="Comic Sans MS" panose="030F0702030302020204" pitchFamily="66" charset="0"/>
            </a:endParaRPr>
          </a:p>
          <a:p>
            <a:r>
              <a:rPr lang="en-AU" sz="1000" b="1" dirty="0" smtClean="0">
                <a:solidFill>
                  <a:prstClr val="black"/>
                </a:solidFill>
                <a:latin typeface="Comic Sans MS" panose="030F0702030302020204" pitchFamily="66" charset="0"/>
              </a:rPr>
              <a:t>Teenage </a:t>
            </a:r>
            <a:r>
              <a:rPr lang="en-AU" sz="1000" b="1" dirty="0">
                <a:solidFill>
                  <a:prstClr val="black"/>
                </a:solidFill>
                <a:latin typeface="Comic Sans MS" panose="030F0702030302020204" pitchFamily="66" charset="0"/>
              </a:rPr>
              <a:t>communities</a:t>
            </a:r>
          </a:p>
          <a:p>
            <a:r>
              <a:rPr lang="en-AU" sz="1000" dirty="0" smtClean="0">
                <a:solidFill>
                  <a:prstClr val="black"/>
                </a:solidFill>
                <a:latin typeface="Comic Sans MS" panose="030F0702030302020204" pitchFamily="66" charset="0"/>
              </a:rPr>
              <a:t>	Skaters</a:t>
            </a:r>
            <a:r>
              <a:rPr lang="en-AU" sz="1000" dirty="0">
                <a:solidFill>
                  <a:prstClr val="black"/>
                </a:solidFill>
                <a:latin typeface="Comic Sans MS" panose="030F0702030302020204" pitchFamily="66" charset="0"/>
              </a:rPr>
              <a:t>, </a:t>
            </a:r>
            <a:r>
              <a:rPr lang="en-AU" sz="1000" dirty="0" err="1" smtClean="0">
                <a:solidFill>
                  <a:prstClr val="black"/>
                </a:solidFill>
                <a:latin typeface="Comic Sans MS" panose="030F0702030302020204" pitchFamily="66" charset="0"/>
              </a:rPr>
              <a:t>Surfies</a:t>
            </a:r>
            <a:r>
              <a:rPr lang="en-AU" sz="1000" dirty="0">
                <a:solidFill>
                  <a:prstClr val="black"/>
                </a:solidFill>
                <a:latin typeface="Comic Sans MS" panose="030F0702030302020204" pitchFamily="66" charset="0"/>
              </a:rPr>
              <a:t>, </a:t>
            </a:r>
            <a:r>
              <a:rPr lang="en-AU" sz="1000" dirty="0" err="1">
                <a:solidFill>
                  <a:prstClr val="black"/>
                </a:solidFill>
                <a:latin typeface="Comic Sans MS" panose="030F0702030302020204" pitchFamily="66" charset="0"/>
              </a:rPr>
              <a:t>Homies</a:t>
            </a:r>
            <a:r>
              <a:rPr lang="en-AU" sz="1000" dirty="0">
                <a:solidFill>
                  <a:prstClr val="black"/>
                </a:solidFill>
                <a:latin typeface="Comic Sans MS" panose="030F0702030302020204" pitchFamily="66" charset="0"/>
              </a:rPr>
              <a:t>, Punks, Goths and Web Geeks are </a:t>
            </a:r>
            <a:r>
              <a:rPr lang="en-AU" sz="1000" dirty="0" smtClean="0">
                <a:solidFill>
                  <a:prstClr val="black"/>
                </a:solidFill>
                <a:latin typeface="Comic Sans MS" panose="030F0702030302020204" pitchFamily="66" charset="0"/>
              </a:rPr>
              <a:t>terms familiar </a:t>
            </a:r>
            <a:r>
              <a:rPr lang="en-AU" sz="1000" dirty="0">
                <a:solidFill>
                  <a:prstClr val="black"/>
                </a:solidFill>
                <a:latin typeface="Comic Sans MS" panose="030F0702030302020204" pitchFamily="66" charset="0"/>
              </a:rPr>
              <a:t>to </a:t>
            </a:r>
            <a:r>
              <a:rPr lang="en-AU" sz="1000" dirty="0" smtClean="0">
                <a:solidFill>
                  <a:prstClr val="black"/>
                </a:solidFill>
                <a:latin typeface="Comic Sans MS" panose="030F0702030302020204" pitchFamily="66" charset="0"/>
              </a:rPr>
              <a:t>most Australian </a:t>
            </a:r>
            <a:r>
              <a:rPr lang="en-AU" sz="1000" dirty="0">
                <a:solidFill>
                  <a:prstClr val="black"/>
                </a:solidFill>
                <a:latin typeface="Comic Sans MS" panose="030F0702030302020204" pitchFamily="66" charset="0"/>
              </a:rPr>
              <a:t>teenagers. They are used to </a:t>
            </a:r>
            <a:r>
              <a:rPr lang="en-AU" sz="1000" dirty="0" smtClean="0">
                <a:solidFill>
                  <a:prstClr val="black"/>
                </a:solidFill>
                <a:latin typeface="Comic Sans MS" panose="030F0702030302020204" pitchFamily="66" charset="0"/>
              </a:rPr>
              <a:t>identify groups </a:t>
            </a:r>
            <a:r>
              <a:rPr lang="en-AU" sz="1000" dirty="0">
                <a:solidFill>
                  <a:prstClr val="black"/>
                </a:solidFill>
                <a:latin typeface="Comic Sans MS" panose="030F0702030302020204" pitchFamily="66" charset="0"/>
              </a:rPr>
              <a:t>of teenagers that share similar interests. These groups </a:t>
            </a:r>
            <a:r>
              <a:rPr lang="en-AU" sz="1000" dirty="0" smtClean="0">
                <a:solidFill>
                  <a:prstClr val="black"/>
                </a:solidFill>
                <a:latin typeface="Comic Sans MS" panose="030F0702030302020204" pitchFamily="66" charset="0"/>
              </a:rPr>
              <a:t>can be </a:t>
            </a:r>
            <a:r>
              <a:rPr lang="en-AU" sz="1000" dirty="0">
                <a:solidFill>
                  <a:prstClr val="black"/>
                </a:solidFill>
                <a:latin typeface="Comic Sans MS" panose="030F0702030302020204" pitchFamily="66" charset="0"/>
              </a:rPr>
              <a:t>distinguished by the clothes they wear, the music they listen </a:t>
            </a:r>
            <a:r>
              <a:rPr lang="en-AU" sz="1000" dirty="0" smtClean="0">
                <a:solidFill>
                  <a:prstClr val="black"/>
                </a:solidFill>
                <a:latin typeface="Comic Sans MS" panose="030F0702030302020204" pitchFamily="66" charset="0"/>
              </a:rPr>
              <a:t>to, the </a:t>
            </a:r>
            <a:r>
              <a:rPr lang="en-AU" sz="1000" dirty="0">
                <a:solidFill>
                  <a:prstClr val="black"/>
                </a:solidFill>
                <a:latin typeface="Comic Sans MS" panose="030F0702030302020204" pitchFamily="66" charset="0"/>
              </a:rPr>
              <a:t>language they use and the way they spend their leisure </a:t>
            </a:r>
            <a:r>
              <a:rPr lang="en-AU" sz="1000" dirty="0" smtClean="0">
                <a:solidFill>
                  <a:prstClr val="black"/>
                </a:solidFill>
                <a:latin typeface="Comic Sans MS" panose="030F0702030302020204" pitchFamily="66" charset="0"/>
              </a:rPr>
              <a:t>time. </a:t>
            </a:r>
          </a:p>
          <a:p>
            <a:r>
              <a:rPr lang="en-AU" sz="1000" dirty="0">
                <a:solidFill>
                  <a:prstClr val="black"/>
                </a:solidFill>
                <a:latin typeface="Comic Sans MS" panose="030F0702030302020204" pitchFamily="66" charset="0"/>
              </a:rPr>
              <a:t>	</a:t>
            </a:r>
            <a:r>
              <a:rPr lang="en-AU" sz="1000" dirty="0" smtClean="0">
                <a:solidFill>
                  <a:prstClr val="black"/>
                </a:solidFill>
                <a:latin typeface="Comic Sans MS" panose="030F0702030302020204" pitchFamily="66" charset="0"/>
              </a:rPr>
              <a:t>The </a:t>
            </a:r>
            <a:r>
              <a:rPr lang="en-AU" sz="1000" dirty="0">
                <a:solidFill>
                  <a:prstClr val="black"/>
                </a:solidFill>
                <a:latin typeface="Comic Sans MS" panose="030F0702030302020204" pitchFamily="66" charset="0"/>
              </a:rPr>
              <a:t>factors contributing to the sense of community experienced </a:t>
            </a:r>
            <a:r>
              <a:rPr lang="en-AU" sz="1000" dirty="0" smtClean="0">
                <a:solidFill>
                  <a:prstClr val="black"/>
                </a:solidFill>
                <a:latin typeface="Comic Sans MS" panose="030F0702030302020204" pitchFamily="66" charset="0"/>
              </a:rPr>
              <a:t>by these </a:t>
            </a:r>
            <a:r>
              <a:rPr lang="en-AU" sz="1000" dirty="0">
                <a:solidFill>
                  <a:prstClr val="black"/>
                </a:solidFill>
                <a:latin typeface="Comic Sans MS" panose="030F0702030302020204" pitchFamily="66" charset="0"/>
              </a:rPr>
              <a:t>groups include the following:</a:t>
            </a:r>
          </a:p>
          <a:p>
            <a:r>
              <a:rPr lang="en-AU" sz="1000" dirty="0">
                <a:solidFill>
                  <a:prstClr val="black"/>
                </a:solidFill>
                <a:latin typeface="Comic Sans MS" panose="030F0702030302020204" pitchFamily="66" charset="0"/>
              </a:rPr>
              <a:t>• Neighbourhood. Most teenage groups have a </a:t>
            </a:r>
            <a:r>
              <a:rPr lang="en-AU" sz="1000" dirty="0" smtClean="0">
                <a:solidFill>
                  <a:prstClr val="black"/>
                </a:solidFill>
                <a:latin typeface="Comic Sans MS" panose="030F0702030302020204" pitchFamily="66" charset="0"/>
              </a:rPr>
              <a:t>neighbourhood focus</a:t>
            </a:r>
            <a:r>
              <a:rPr lang="en-AU" sz="1000" dirty="0">
                <a:solidFill>
                  <a:prstClr val="black"/>
                </a:solidFill>
                <a:latin typeface="Comic Sans MS" panose="030F0702030302020204" pitchFamily="66" charset="0"/>
              </a:rPr>
              <a:t>. The local school plays an important role in </a:t>
            </a:r>
            <a:r>
              <a:rPr lang="en-AU" sz="1000" dirty="0" smtClean="0">
                <a:solidFill>
                  <a:prstClr val="black"/>
                </a:solidFill>
                <a:latin typeface="Comic Sans MS" panose="030F0702030302020204" pitchFamily="66" charset="0"/>
              </a:rPr>
              <a:t>bringing teenagers </a:t>
            </a:r>
            <a:r>
              <a:rPr lang="en-AU" sz="1000" dirty="0">
                <a:solidFill>
                  <a:prstClr val="black"/>
                </a:solidFill>
                <a:latin typeface="Comic Sans MS" panose="030F0702030302020204" pitchFamily="66" charset="0"/>
              </a:rPr>
              <a:t>together.</a:t>
            </a:r>
          </a:p>
          <a:p>
            <a:r>
              <a:rPr lang="en-AU" sz="1000" dirty="0">
                <a:solidFill>
                  <a:prstClr val="black"/>
                </a:solidFill>
                <a:latin typeface="Comic Sans MS" panose="030F0702030302020204" pitchFamily="66" charset="0"/>
              </a:rPr>
              <a:t>• Socioeconomic status. Neighbourhoods are often </a:t>
            </a:r>
            <a:r>
              <a:rPr lang="en-AU" sz="1000" dirty="0" smtClean="0">
                <a:solidFill>
                  <a:prstClr val="black"/>
                </a:solidFill>
                <a:latin typeface="Comic Sans MS" panose="030F0702030302020204" pitchFamily="66" charset="0"/>
              </a:rPr>
              <a:t>occupied by </a:t>
            </a:r>
            <a:r>
              <a:rPr lang="en-AU" sz="1000" dirty="0">
                <a:solidFill>
                  <a:prstClr val="black"/>
                </a:solidFill>
                <a:latin typeface="Comic Sans MS" panose="030F0702030302020204" pitchFamily="66" charset="0"/>
              </a:rPr>
              <a:t>people with a similar socioeconomic background. This </a:t>
            </a:r>
            <a:r>
              <a:rPr lang="en-AU" sz="1000" dirty="0" smtClean="0">
                <a:solidFill>
                  <a:prstClr val="black"/>
                </a:solidFill>
                <a:latin typeface="Comic Sans MS" panose="030F0702030302020204" pitchFamily="66" charset="0"/>
              </a:rPr>
              <a:t>is frequently reflected </a:t>
            </a:r>
            <a:r>
              <a:rPr lang="en-AU" sz="1000" dirty="0">
                <a:solidFill>
                  <a:prstClr val="black"/>
                </a:solidFill>
                <a:latin typeface="Comic Sans MS" panose="030F0702030302020204" pitchFamily="66" charset="0"/>
              </a:rPr>
              <a:t>in the nature of the groups formed </a:t>
            </a:r>
            <a:r>
              <a:rPr lang="en-AU" sz="1000" dirty="0" smtClean="0">
                <a:solidFill>
                  <a:prstClr val="black"/>
                </a:solidFill>
                <a:latin typeface="Comic Sans MS" panose="030F0702030302020204" pitchFamily="66" charset="0"/>
              </a:rPr>
              <a:t>within the </a:t>
            </a:r>
            <a:r>
              <a:rPr lang="en-AU" sz="1000" dirty="0">
                <a:solidFill>
                  <a:prstClr val="black"/>
                </a:solidFill>
                <a:latin typeface="Comic Sans MS" panose="030F0702030302020204" pitchFamily="66" charset="0"/>
              </a:rPr>
              <a:t>neighbourhood.</a:t>
            </a:r>
          </a:p>
          <a:p>
            <a:r>
              <a:rPr lang="en-AU" sz="1000" dirty="0">
                <a:solidFill>
                  <a:prstClr val="black"/>
                </a:solidFill>
                <a:latin typeface="Comic Sans MS" panose="030F0702030302020204" pitchFamily="66" charset="0"/>
              </a:rPr>
              <a:t>• Popular culture. Young people are attracted to </a:t>
            </a:r>
            <a:r>
              <a:rPr lang="en-AU" sz="1000" dirty="0" smtClean="0">
                <a:solidFill>
                  <a:prstClr val="black"/>
                </a:solidFill>
                <a:latin typeface="Comic Sans MS" panose="030F0702030302020204" pitchFamily="66" charset="0"/>
              </a:rPr>
              <a:t>elements of </a:t>
            </a:r>
            <a:r>
              <a:rPr lang="en-AU" sz="1000" dirty="0">
                <a:solidFill>
                  <a:prstClr val="black"/>
                </a:solidFill>
                <a:latin typeface="Comic Sans MS" panose="030F0702030302020204" pitchFamily="66" charset="0"/>
              </a:rPr>
              <a:t>popular culture, especially music, clothing, </a:t>
            </a:r>
            <a:r>
              <a:rPr lang="en-AU" sz="1000" dirty="0" smtClean="0">
                <a:solidFill>
                  <a:prstClr val="black"/>
                </a:solidFill>
                <a:latin typeface="Comic Sans MS" panose="030F0702030302020204" pitchFamily="66" charset="0"/>
              </a:rPr>
              <a:t>recreational interests </a:t>
            </a:r>
            <a:r>
              <a:rPr lang="en-AU" sz="1000" dirty="0">
                <a:solidFill>
                  <a:prstClr val="black"/>
                </a:solidFill>
                <a:latin typeface="Comic Sans MS" panose="030F0702030302020204" pitchFamily="66" charset="0"/>
              </a:rPr>
              <a:t>and the ‘lifestyle’ products that teenagers consume.</a:t>
            </a:r>
          </a:p>
          <a:p>
            <a:r>
              <a:rPr lang="en-AU" sz="1000" dirty="0">
                <a:solidFill>
                  <a:prstClr val="black"/>
                </a:solidFill>
                <a:latin typeface="Comic Sans MS" panose="030F0702030302020204" pitchFamily="66" charset="0"/>
              </a:rPr>
              <a:t>• Demographic characteristics. Teenage peer groups </a:t>
            </a:r>
            <a:r>
              <a:rPr lang="en-AU" sz="1000" dirty="0" smtClean="0">
                <a:solidFill>
                  <a:prstClr val="black"/>
                </a:solidFill>
                <a:latin typeface="Comic Sans MS" panose="030F0702030302020204" pitchFamily="66" charset="0"/>
              </a:rPr>
              <a:t>usually consist </a:t>
            </a:r>
            <a:r>
              <a:rPr lang="en-AU" sz="1000" dirty="0">
                <a:solidFill>
                  <a:prstClr val="black"/>
                </a:solidFill>
                <a:latin typeface="Comic Sans MS" panose="030F0702030302020204" pitchFamily="66" charset="0"/>
              </a:rPr>
              <a:t>of people of the same age.</a:t>
            </a:r>
          </a:p>
          <a:p>
            <a:r>
              <a:rPr lang="en-AU" sz="1000" dirty="0">
                <a:solidFill>
                  <a:prstClr val="black"/>
                </a:solidFill>
                <a:latin typeface="Comic Sans MS" panose="030F0702030302020204" pitchFamily="66" charset="0"/>
              </a:rPr>
              <a:t>• Gender. Most teenage groups are gender-based, </a:t>
            </a:r>
            <a:r>
              <a:rPr lang="en-AU" sz="1000" dirty="0" smtClean="0">
                <a:solidFill>
                  <a:prstClr val="black"/>
                </a:solidFill>
                <a:latin typeface="Comic Sans MS" panose="030F0702030302020204" pitchFamily="66" charset="0"/>
              </a:rPr>
              <a:t>at least </a:t>
            </a:r>
            <a:r>
              <a:rPr lang="en-AU" sz="1000" dirty="0">
                <a:solidFill>
                  <a:prstClr val="black"/>
                </a:solidFill>
                <a:latin typeface="Comic Sans MS" panose="030F0702030302020204" pitchFamily="66" charset="0"/>
              </a:rPr>
              <a:t>initially.</a:t>
            </a:r>
          </a:p>
          <a:p>
            <a:r>
              <a:rPr lang="en-AU" sz="1000" dirty="0">
                <a:solidFill>
                  <a:prstClr val="black"/>
                </a:solidFill>
                <a:latin typeface="Comic Sans MS" panose="030F0702030302020204" pitchFamily="66" charset="0"/>
              </a:rPr>
              <a:t>• Ethnic background. While many teenage groups </a:t>
            </a:r>
            <a:r>
              <a:rPr lang="en-AU" sz="1000" dirty="0" smtClean="0">
                <a:solidFill>
                  <a:prstClr val="black"/>
                </a:solidFill>
                <a:latin typeface="Comic Sans MS" panose="030F0702030302020204" pitchFamily="66" charset="0"/>
              </a:rPr>
              <a:t>reflect the </a:t>
            </a:r>
            <a:r>
              <a:rPr lang="en-AU" sz="1000" dirty="0">
                <a:solidFill>
                  <a:prstClr val="black"/>
                </a:solidFill>
                <a:latin typeface="Comic Sans MS" panose="030F0702030302020204" pitchFamily="66" charset="0"/>
              </a:rPr>
              <a:t>diversity of Australia’s multicultural society, some </a:t>
            </a:r>
            <a:r>
              <a:rPr lang="en-AU" sz="1000" dirty="0" smtClean="0">
                <a:solidFill>
                  <a:prstClr val="black"/>
                </a:solidFill>
                <a:latin typeface="Comic Sans MS" panose="030F0702030302020204" pitchFamily="66" charset="0"/>
              </a:rPr>
              <a:t>are dominated </a:t>
            </a:r>
            <a:r>
              <a:rPr lang="en-AU" sz="1000" dirty="0">
                <a:solidFill>
                  <a:prstClr val="black"/>
                </a:solidFill>
                <a:latin typeface="Comic Sans MS" panose="030F0702030302020204" pitchFamily="66" charset="0"/>
              </a:rPr>
              <a:t>by teenagers from particular ethnic </a:t>
            </a:r>
            <a:r>
              <a:rPr lang="en-AU" sz="1000" dirty="0" smtClean="0">
                <a:solidFill>
                  <a:prstClr val="black"/>
                </a:solidFill>
                <a:latin typeface="Comic Sans MS" panose="030F0702030302020204" pitchFamily="66" charset="0"/>
              </a:rPr>
              <a:t>backgrounds. Ethnic-based </a:t>
            </a:r>
            <a:r>
              <a:rPr lang="en-AU" sz="1000" dirty="0">
                <a:solidFill>
                  <a:prstClr val="black"/>
                </a:solidFill>
                <a:latin typeface="Comic Sans MS" panose="030F0702030302020204" pitchFamily="66" charset="0"/>
              </a:rPr>
              <a:t>teenage groups are common in those immigrant</a:t>
            </a:r>
          </a:p>
          <a:p>
            <a:r>
              <a:rPr lang="en-AU" sz="1000" dirty="0">
                <a:solidFill>
                  <a:prstClr val="black"/>
                </a:solidFill>
                <a:latin typeface="Comic Sans MS" panose="030F0702030302020204" pitchFamily="66" charset="0"/>
              </a:rPr>
              <a:t>communities that have been in Australia for the briefest </a:t>
            </a:r>
            <a:r>
              <a:rPr lang="en-AU" sz="1000" dirty="0" smtClean="0">
                <a:solidFill>
                  <a:prstClr val="black"/>
                </a:solidFill>
                <a:latin typeface="Comic Sans MS" panose="030F0702030302020204" pitchFamily="66" charset="0"/>
              </a:rPr>
              <a:t>time. Group </a:t>
            </a:r>
            <a:r>
              <a:rPr lang="en-AU" sz="1000" dirty="0">
                <a:solidFill>
                  <a:prstClr val="black"/>
                </a:solidFill>
                <a:latin typeface="Comic Sans MS" panose="030F0702030302020204" pitchFamily="66" charset="0"/>
              </a:rPr>
              <a:t>members </a:t>
            </a:r>
            <a:r>
              <a:rPr lang="en-AU" sz="1000" dirty="0" smtClean="0">
                <a:solidFill>
                  <a:prstClr val="black"/>
                </a:solidFill>
                <a:latin typeface="Comic Sans MS" panose="030F0702030302020204" pitchFamily="66" charset="0"/>
              </a:rPr>
              <a:t>find </a:t>
            </a:r>
            <a:r>
              <a:rPr lang="en-AU" sz="1000" dirty="0">
                <a:solidFill>
                  <a:prstClr val="black"/>
                </a:solidFill>
                <a:latin typeface="Comic Sans MS" panose="030F0702030302020204" pitchFamily="66" charset="0"/>
              </a:rPr>
              <a:t>a level of acceptance that is not </a:t>
            </a:r>
            <a:r>
              <a:rPr lang="en-AU" sz="1000" dirty="0" smtClean="0">
                <a:solidFill>
                  <a:prstClr val="black"/>
                </a:solidFill>
                <a:latin typeface="Comic Sans MS" panose="030F0702030302020204" pitchFamily="66" charset="0"/>
              </a:rPr>
              <a:t>readily available </a:t>
            </a:r>
            <a:r>
              <a:rPr lang="en-AU" sz="1000" dirty="0">
                <a:solidFill>
                  <a:prstClr val="black"/>
                </a:solidFill>
                <a:latin typeface="Comic Sans MS" panose="030F0702030302020204" pitchFamily="66" charset="0"/>
              </a:rPr>
              <a:t>elsewhere. Ethnic-based groups often have a </a:t>
            </a:r>
            <a:r>
              <a:rPr lang="en-AU" sz="1000" dirty="0" smtClean="0">
                <a:solidFill>
                  <a:prstClr val="black"/>
                </a:solidFill>
                <a:latin typeface="Comic Sans MS" panose="030F0702030302020204" pitchFamily="66" charset="0"/>
              </a:rPr>
              <a:t>strong spatial </a:t>
            </a:r>
            <a:r>
              <a:rPr lang="en-AU" sz="1000" dirty="0">
                <a:solidFill>
                  <a:prstClr val="black"/>
                </a:solidFill>
                <a:latin typeface="Comic Sans MS" panose="030F0702030302020204" pitchFamily="66" charset="0"/>
              </a:rPr>
              <a:t>association with particular suburban areas. Bankstown, </a:t>
            </a:r>
            <a:r>
              <a:rPr lang="en-AU" sz="1000" dirty="0" smtClean="0">
                <a:solidFill>
                  <a:prstClr val="black"/>
                </a:solidFill>
                <a:latin typeface="Comic Sans MS" panose="030F0702030302020204" pitchFamily="66" charset="0"/>
              </a:rPr>
              <a:t>for example</a:t>
            </a:r>
            <a:r>
              <a:rPr lang="en-AU" sz="1000" dirty="0">
                <a:solidFill>
                  <a:prstClr val="black"/>
                </a:solidFill>
                <a:latin typeface="Comic Sans MS" panose="030F0702030302020204" pitchFamily="66" charset="0"/>
              </a:rPr>
              <a:t>, is closely </a:t>
            </a:r>
            <a:r>
              <a:rPr lang="en-AU" sz="1000" dirty="0" smtClean="0">
                <a:solidFill>
                  <a:prstClr val="black"/>
                </a:solidFill>
                <a:latin typeface="Comic Sans MS" panose="030F0702030302020204" pitchFamily="66" charset="0"/>
              </a:rPr>
              <a:t>identified </a:t>
            </a:r>
            <a:r>
              <a:rPr lang="en-AU" sz="1000" dirty="0">
                <a:solidFill>
                  <a:prstClr val="black"/>
                </a:solidFill>
                <a:latin typeface="Comic Sans MS" panose="030F0702030302020204" pitchFamily="66" charset="0"/>
              </a:rPr>
              <a:t>with Sydney’s Lebanese </a:t>
            </a:r>
            <a:r>
              <a:rPr lang="en-AU" sz="1000" dirty="0" smtClean="0">
                <a:solidFill>
                  <a:prstClr val="black"/>
                </a:solidFill>
                <a:latin typeface="Comic Sans MS" panose="030F0702030302020204" pitchFamily="66" charset="0"/>
              </a:rPr>
              <a:t>community and </a:t>
            </a:r>
            <a:r>
              <a:rPr lang="en-AU" sz="1000" dirty="0">
                <a:solidFill>
                  <a:prstClr val="black"/>
                </a:solidFill>
                <a:latin typeface="Comic Sans MS" panose="030F0702030302020204" pitchFamily="66" charset="0"/>
              </a:rPr>
              <a:t>Cabramatta with the Vietnamese community.</a:t>
            </a:r>
          </a:p>
          <a:p>
            <a:r>
              <a:rPr lang="en-AU" sz="1000" b="1" dirty="0">
                <a:solidFill>
                  <a:prstClr val="black"/>
                </a:solidFill>
                <a:latin typeface="Comic Sans MS" panose="030F0702030302020204" pitchFamily="66" charset="0"/>
              </a:rPr>
              <a:t>The role of the school</a:t>
            </a:r>
          </a:p>
          <a:p>
            <a:r>
              <a:rPr lang="en-AU" sz="1000" dirty="0" smtClean="0">
                <a:solidFill>
                  <a:prstClr val="black"/>
                </a:solidFill>
                <a:latin typeface="Comic Sans MS" panose="030F0702030302020204" pitchFamily="66" charset="0"/>
              </a:rPr>
              <a:t>	In </a:t>
            </a:r>
            <a:r>
              <a:rPr lang="en-AU" sz="1000" dirty="0">
                <a:solidFill>
                  <a:prstClr val="black"/>
                </a:solidFill>
                <a:latin typeface="Comic Sans MS" panose="030F0702030302020204" pitchFamily="66" charset="0"/>
              </a:rPr>
              <a:t>many cases school is a major focus of teenage </a:t>
            </a:r>
            <a:r>
              <a:rPr lang="en-AU" sz="1000" dirty="0" smtClean="0">
                <a:solidFill>
                  <a:prstClr val="black"/>
                </a:solidFill>
                <a:latin typeface="Comic Sans MS" panose="030F0702030302020204" pitchFamily="66" charset="0"/>
              </a:rPr>
              <a:t>socialisation; the </a:t>
            </a:r>
            <a:r>
              <a:rPr lang="en-AU" sz="1000" dirty="0">
                <a:solidFill>
                  <a:prstClr val="black"/>
                </a:solidFill>
                <a:latin typeface="Comic Sans MS" panose="030F0702030302020204" pitchFamily="66" charset="0"/>
              </a:rPr>
              <a:t>playground being the context in which many </a:t>
            </a:r>
            <a:r>
              <a:rPr lang="en-AU" sz="1000" dirty="0" smtClean="0">
                <a:solidFill>
                  <a:prstClr val="black"/>
                </a:solidFill>
                <a:latin typeface="Comic Sans MS" panose="030F0702030302020204" pitchFamily="66" charset="0"/>
              </a:rPr>
              <a:t>enduring friendships </a:t>
            </a:r>
            <a:r>
              <a:rPr lang="en-AU" sz="1000" dirty="0">
                <a:solidFill>
                  <a:prstClr val="black"/>
                </a:solidFill>
                <a:latin typeface="Comic Sans MS" panose="030F0702030302020204" pitchFamily="66" charset="0"/>
              </a:rPr>
              <a:t>and peer group associations are made. Sometimes </a:t>
            </a:r>
            <a:r>
              <a:rPr lang="en-AU" sz="1000" dirty="0" smtClean="0">
                <a:solidFill>
                  <a:prstClr val="black"/>
                </a:solidFill>
                <a:latin typeface="Comic Sans MS" panose="030F0702030302020204" pitchFamily="66" charset="0"/>
              </a:rPr>
              <a:t>the association </a:t>
            </a:r>
            <a:r>
              <a:rPr lang="en-AU" sz="1000" dirty="0">
                <a:solidFill>
                  <a:prstClr val="black"/>
                </a:solidFill>
                <a:latin typeface="Comic Sans MS" panose="030F0702030302020204" pitchFamily="66" charset="0"/>
              </a:rPr>
              <a:t>with a particular school becomes a contributing </a:t>
            </a:r>
            <a:r>
              <a:rPr lang="en-AU" sz="1000" dirty="0" smtClean="0">
                <a:solidFill>
                  <a:prstClr val="black"/>
                </a:solidFill>
                <a:latin typeface="Comic Sans MS" panose="030F0702030302020204" pitchFamily="66" charset="0"/>
              </a:rPr>
              <a:t>factor to </a:t>
            </a:r>
            <a:r>
              <a:rPr lang="en-AU" sz="1000" dirty="0">
                <a:solidFill>
                  <a:prstClr val="black"/>
                </a:solidFill>
                <a:latin typeface="Comic Sans MS" panose="030F0702030302020204" pitchFamily="66" charset="0"/>
              </a:rPr>
              <a:t>a sense of community that can last a lifetime. In some </a:t>
            </a:r>
            <a:r>
              <a:rPr lang="en-AU" sz="1000" dirty="0" smtClean="0">
                <a:solidFill>
                  <a:prstClr val="black"/>
                </a:solidFill>
                <a:latin typeface="Comic Sans MS" panose="030F0702030302020204" pitchFamily="66" charset="0"/>
              </a:rPr>
              <a:t>cases this </a:t>
            </a:r>
            <a:r>
              <a:rPr lang="en-AU" sz="1000" dirty="0">
                <a:solidFill>
                  <a:prstClr val="black"/>
                </a:solidFill>
                <a:latin typeface="Comic Sans MS" panose="030F0702030302020204" pitchFamily="66" charset="0"/>
              </a:rPr>
              <a:t>attachment is passed from one generation to the next </a:t>
            </a:r>
            <a:r>
              <a:rPr lang="en-AU" sz="1000" dirty="0" smtClean="0">
                <a:solidFill>
                  <a:prstClr val="black"/>
                </a:solidFill>
                <a:latin typeface="Comic Sans MS" panose="030F0702030302020204" pitchFamily="66" charset="0"/>
              </a:rPr>
              <a:t>when children </a:t>
            </a:r>
            <a:r>
              <a:rPr lang="en-AU" sz="1000" dirty="0">
                <a:solidFill>
                  <a:prstClr val="black"/>
                </a:solidFill>
                <a:latin typeface="Comic Sans MS" panose="030F0702030302020204" pitchFamily="66" charset="0"/>
              </a:rPr>
              <a:t>are enrolled in the schools their parents attended. This </a:t>
            </a:r>
            <a:r>
              <a:rPr lang="en-AU" sz="1000" dirty="0" smtClean="0">
                <a:solidFill>
                  <a:prstClr val="black"/>
                </a:solidFill>
                <a:latin typeface="Comic Sans MS" panose="030F0702030302020204" pitchFamily="66" charset="0"/>
              </a:rPr>
              <a:t>is more </a:t>
            </a:r>
            <a:r>
              <a:rPr lang="en-AU" sz="1000" dirty="0">
                <a:solidFill>
                  <a:prstClr val="black"/>
                </a:solidFill>
                <a:latin typeface="Comic Sans MS" panose="030F0702030302020204" pitchFamily="66" charset="0"/>
              </a:rPr>
              <a:t>common in the private school sector.</a:t>
            </a:r>
          </a:p>
          <a:p>
            <a:r>
              <a:rPr lang="en-AU" sz="1000" b="1" dirty="0">
                <a:solidFill>
                  <a:prstClr val="black"/>
                </a:solidFill>
                <a:latin typeface="Comic Sans MS" panose="030F0702030302020204" pitchFamily="66" charset="0"/>
              </a:rPr>
              <a:t>Teenagers’ use of space</a:t>
            </a:r>
          </a:p>
          <a:p>
            <a:r>
              <a:rPr lang="en-AU" sz="1000" dirty="0" smtClean="0">
                <a:solidFill>
                  <a:prstClr val="black"/>
                </a:solidFill>
                <a:latin typeface="Comic Sans MS" panose="030F0702030302020204" pitchFamily="66" charset="0"/>
              </a:rPr>
              <a:t>	Geographers </a:t>
            </a:r>
            <a:r>
              <a:rPr lang="en-AU" sz="1000" dirty="0">
                <a:solidFill>
                  <a:prstClr val="black"/>
                </a:solidFill>
                <a:latin typeface="Comic Sans MS" panose="030F0702030302020204" pitchFamily="66" charset="0"/>
              </a:rPr>
              <a:t>are interested in the way teenagers use </a:t>
            </a:r>
            <a:r>
              <a:rPr lang="en-AU" sz="1000" dirty="0" smtClean="0">
                <a:solidFill>
                  <a:prstClr val="black"/>
                </a:solidFill>
                <a:latin typeface="Comic Sans MS" panose="030F0702030302020204" pitchFamily="66" charset="0"/>
              </a:rPr>
              <a:t>space. The </a:t>
            </a:r>
            <a:r>
              <a:rPr lang="en-AU" sz="1000" dirty="0">
                <a:solidFill>
                  <a:prstClr val="black"/>
                </a:solidFill>
                <a:latin typeface="Comic Sans MS" panose="030F0702030302020204" pitchFamily="66" charset="0"/>
              </a:rPr>
              <a:t>size of the area in which teenagers interact with each </a:t>
            </a:r>
            <a:r>
              <a:rPr lang="en-AU" sz="1000" dirty="0" smtClean="0">
                <a:solidFill>
                  <a:prstClr val="black"/>
                </a:solidFill>
                <a:latin typeface="Comic Sans MS" panose="030F0702030302020204" pitchFamily="66" charset="0"/>
              </a:rPr>
              <a:t>other generally </a:t>
            </a:r>
            <a:r>
              <a:rPr lang="en-AU" sz="1000" dirty="0">
                <a:solidFill>
                  <a:prstClr val="black"/>
                </a:solidFill>
                <a:latin typeface="Comic Sans MS" panose="030F0702030302020204" pitchFamily="66" charset="0"/>
              </a:rPr>
              <a:t>increases with age. For younger teenagers, the area </a:t>
            </a:r>
            <a:r>
              <a:rPr lang="en-AU" sz="1000" dirty="0" smtClean="0">
                <a:solidFill>
                  <a:prstClr val="black"/>
                </a:solidFill>
                <a:latin typeface="Comic Sans MS" panose="030F0702030302020204" pitchFamily="66" charset="0"/>
              </a:rPr>
              <a:t>of interaction </a:t>
            </a:r>
            <a:r>
              <a:rPr lang="en-AU" sz="1000" dirty="0">
                <a:solidFill>
                  <a:prstClr val="black"/>
                </a:solidFill>
                <a:latin typeface="Comic Sans MS" panose="030F0702030302020204" pitchFamily="66" charset="0"/>
              </a:rPr>
              <a:t>may be </a:t>
            </a:r>
            <a:r>
              <a:rPr lang="en-AU" sz="1000" dirty="0" smtClean="0">
                <a:solidFill>
                  <a:prstClr val="black"/>
                </a:solidFill>
                <a:latin typeface="Comic Sans MS" panose="030F0702030302020204" pitchFamily="66" charset="0"/>
              </a:rPr>
              <a:t>confined </a:t>
            </a:r>
            <a:r>
              <a:rPr lang="en-AU" sz="1000" dirty="0">
                <a:solidFill>
                  <a:prstClr val="black"/>
                </a:solidFill>
                <a:latin typeface="Comic Sans MS" panose="030F0702030302020204" pitchFamily="66" charset="0"/>
              </a:rPr>
              <a:t>to the local neighbourhood. With </a:t>
            </a:r>
            <a:r>
              <a:rPr lang="en-AU" sz="1000" dirty="0" smtClean="0">
                <a:solidFill>
                  <a:prstClr val="black"/>
                </a:solidFill>
                <a:latin typeface="Comic Sans MS" panose="030F0702030302020204" pitchFamily="66" charset="0"/>
              </a:rPr>
              <a:t>the social </a:t>
            </a:r>
            <a:r>
              <a:rPr lang="en-AU" sz="1000" dirty="0">
                <a:solidFill>
                  <a:prstClr val="black"/>
                </a:solidFill>
                <a:latin typeface="Comic Sans MS" panose="030F0702030302020204" pitchFamily="66" charset="0"/>
              </a:rPr>
              <a:t>and physical development that accompanies the </a:t>
            </a:r>
            <a:r>
              <a:rPr lang="en-AU" sz="1000" dirty="0" smtClean="0">
                <a:solidFill>
                  <a:prstClr val="black"/>
                </a:solidFill>
                <a:latin typeface="Comic Sans MS" panose="030F0702030302020204" pitchFamily="66" charset="0"/>
              </a:rPr>
              <a:t>progress towards </a:t>
            </a:r>
            <a:r>
              <a:rPr lang="en-AU" sz="1000" dirty="0">
                <a:solidFill>
                  <a:prstClr val="black"/>
                </a:solidFill>
                <a:latin typeface="Comic Sans MS" panose="030F0702030302020204" pitchFamily="66" charset="0"/>
              </a:rPr>
              <a:t>adulthood, the area of interaction widens </a:t>
            </a:r>
            <a:r>
              <a:rPr lang="en-AU" sz="1000" dirty="0" smtClean="0">
                <a:solidFill>
                  <a:prstClr val="black"/>
                </a:solidFill>
                <a:latin typeface="Comic Sans MS" panose="030F0702030302020204" pitchFamily="66" charset="0"/>
              </a:rPr>
              <a:t>significantly to </a:t>
            </a:r>
            <a:r>
              <a:rPr lang="en-AU" sz="1000" dirty="0">
                <a:solidFill>
                  <a:prstClr val="black"/>
                </a:solidFill>
                <a:latin typeface="Comic Sans MS" panose="030F0702030302020204" pitchFamily="66" charset="0"/>
              </a:rPr>
              <a:t>take in adjacent suburbs, beaches, large shopping malls </a:t>
            </a:r>
            <a:r>
              <a:rPr lang="en-AU" sz="1000" dirty="0" smtClean="0">
                <a:solidFill>
                  <a:prstClr val="black"/>
                </a:solidFill>
                <a:latin typeface="Comic Sans MS" panose="030F0702030302020204" pitchFamily="66" charset="0"/>
              </a:rPr>
              <a:t>and entertainment </a:t>
            </a:r>
            <a:r>
              <a:rPr lang="en-AU" sz="1000" dirty="0">
                <a:solidFill>
                  <a:prstClr val="black"/>
                </a:solidFill>
                <a:latin typeface="Comic Sans MS" panose="030F0702030302020204" pitchFamily="66" charset="0"/>
              </a:rPr>
              <a:t>precincts. The area of interaction becomes </a:t>
            </a:r>
            <a:r>
              <a:rPr lang="en-AU" sz="1000" dirty="0" smtClean="0">
                <a:solidFill>
                  <a:prstClr val="black"/>
                </a:solidFill>
                <a:latin typeface="Comic Sans MS" panose="030F0702030302020204" pitchFamily="66" charset="0"/>
              </a:rPr>
              <a:t>even wider </a:t>
            </a:r>
            <a:r>
              <a:rPr lang="en-AU" sz="1000" dirty="0">
                <a:solidFill>
                  <a:prstClr val="black"/>
                </a:solidFill>
                <a:latin typeface="Comic Sans MS" panose="030F0702030302020204" pitchFamily="66" charset="0"/>
              </a:rPr>
              <a:t>when group members become old enough to </a:t>
            </a:r>
            <a:r>
              <a:rPr lang="en-AU" sz="1000" dirty="0" smtClean="0">
                <a:solidFill>
                  <a:prstClr val="black"/>
                </a:solidFill>
                <a:latin typeface="Comic Sans MS" panose="030F0702030302020204" pitchFamily="66" charset="0"/>
              </a:rPr>
              <a:t>drive. </a:t>
            </a:r>
          </a:p>
          <a:p>
            <a:r>
              <a:rPr lang="en-AU" sz="1000" dirty="0">
                <a:solidFill>
                  <a:prstClr val="black"/>
                </a:solidFill>
                <a:latin typeface="Comic Sans MS" panose="030F0702030302020204" pitchFamily="66" charset="0"/>
              </a:rPr>
              <a:t>	</a:t>
            </a:r>
            <a:r>
              <a:rPr lang="en-AU" sz="1000" dirty="0" smtClean="0">
                <a:solidFill>
                  <a:prstClr val="black"/>
                </a:solidFill>
                <a:latin typeface="Comic Sans MS" panose="030F0702030302020204" pitchFamily="66" charset="0"/>
              </a:rPr>
              <a:t>Teenage </a:t>
            </a:r>
            <a:r>
              <a:rPr lang="en-AU" sz="1000" dirty="0">
                <a:solidFill>
                  <a:prstClr val="black"/>
                </a:solidFill>
                <a:latin typeface="Comic Sans MS" panose="030F0702030302020204" pitchFamily="66" charset="0"/>
              </a:rPr>
              <a:t>groups often use space in ways that were not </a:t>
            </a:r>
            <a:r>
              <a:rPr lang="en-AU" sz="1000" dirty="0" smtClean="0">
                <a:solidFill>
                  <a:prstClr val="black"/>
                </a:solidFill>
                <a:latin typeface="Comic Sans MS" panose="030F0702030302020204" pitchFamily="66" charset="0"/>
              </a:rPr>
              <a:t>anticipated by </a:t>
            </a:r>
            <a:r>
              <a:rPr lang="en-AU" sz="1000" dirty="0">
                <a:solidFill>
                  <a:prstClr val="black"/>
                </a:solidFill>
                <a:latin typeface="Comic Sans MS" panose="030F0702030302020204" pitchFamily="66" charset="0"/>
              </a:rPr>
              <a:t>the adults who designed them. Planned spaces, such </a:t>
            </a:r>
            <a:r>
              <a:rPr lang="en-AU" sz="1000" dirty="0" smtClean="0">
                <a:solidFill>
                  <a:prstClr val="black"/>
                </a:solidFill>
                <a:latin typeface="Comic Sans MS" panose="030F0702030302020204" pitchFamily="66" charset="0"/>
              </a:rPr>
              <a:t>as playgrounds </a:t>
            </a:r>
            <a:r>
              <a:rPr lang="en-AU" sz="1000" dirty="0">
                <a:solidFill>
                  <a:prstClr val="black"/>
                </a:solidFill>
                <a:latin typeface="Comic Sans MS" panose="030F0702030302020204" pitchFamily="66" charset="0"/>
              </a:rPr>
              <a:t>and sporting </a:t>
            </a:r>
            <a:r>
              <a:rPr lang="en-AU" sz="1000" dirty="0" smtClean="0">
                <a:solidFill>
                  <a:prstClr val="black"/>
                </a:solidFill>
                <a:latin typeface="Comic Sans MS" panose="030F0702030302020204" pitchFamily="66" charset="0"/>
              </a:rPr>
              <a:t>fields</a:t>
            </a:r>
            <a:r>
              <a:rPr lang="en-AU" sz="1000" dirty="0">
                <a:solidFill>
                  <a:prstClr val="black"/>
                </a:solidFill>
                <a:latin typeface="Comic Sans MS" panose="030F0702030302020204" pitchFamily="66" charset="0"/>
              </a:rPr>
              <a:t>, are often ignored in favour </a:t>
            </a:r>
            <a:r>
              <a:rPr lang="en-AU" sz="1000" dirty="0" smtClean="0">
                <a:solidFill>
                  <a:prstClr val="black"/>
                </a:solidFill>
                <a:latin typeface="Comic Sans MS" panose="030F0702030302020204" pitchFamily="66" charset="0"/>
              </a:rPr>
              <a:t>of ‘hidden</a:t>
            </a:r>
            <a:r>
              <a:rPr lang="en-AU" sz="1000" dirty="0">
                <a:solidFill>
                  <a:prstClr val="black"/>
                </a:solidFill>
                <a:latin typeface="Comic Sans MS" panose="030F0702030302020204" pitchFamily="66" charset="0"/>
              </a:rPr>
              <a:t>’ spaces. Back alleys, building sites, vacant lots, areas </a:t>
            </a:r>
            <a:r>
              <a:rPr lang="en-AU" sz="1000" dirty="0" smtClean="0">
                <a:solidFill>
                  <a:prstClr val="black"/>
                </a:solidFill>
                <a:latin typeface="Comic Sans MS" panose="030F0702030302020204" pitchFamily="66" charset="0"/>
              </a:rPr>
              <a:t>of remnant </a:t>
            </a:r>
            <a:r>
              <a:rPr lang="en-AU" sz="1000" dirty="0">
                <a:solidFill>
                  <a:prstClr val="black"/>
                </a:solidFill>
                <a:latin typeface="Comic Sans MS" panose="030F0702030302020204" pitchFamily="66" charset="0"/>
              </a:rPr>
              <a:t>bushland and riverbeds become places to ‘hang out’.</a:t>
            </a:r>
          </a:p>
          <a:p>
            <a:r>
              <a:rPr lang="en-AU" sz="1000" dirty="0" smtClean="0">
                <a:solidFill>
                  <a:prstClr val="black"/>
                </a:solidFill>
                <a:latin typeface="Comic Sans MS" panose="030F0702030302020204" pitchFamily="66" charset="0"/>
              </a:rPr>
              <a:t>	Other </a:t>
            </a:r>
            <a:r>
              <a:rPr lang="en-AU" sz="1000" dirty="0">
                <a:solidFill>
                  <a:prstClr val="black"/>
                </a:solidFill>
                <a:latin typeface="Comic Sans MS" panose="030F0702030302020204" pitchFamily="66" charset="0"/>
              </a:rPr>
              <a:t>favoured places may be more public, and concentrations </a:t>
            </a:r>
            <a:r>
              <a:rPr lang="en-AU" sz="1000" dirty="0" smtClean="0">
                <a:solidFill>
                  <a:prstClr val="black"/>
                </a:solidFill>
                <a:latin typeface="Comic Sans MS" panose="030F0702030302020204" pitchFamily="66" charset="0"/>
              </a:rPr>
              <a:t>of young </a:t>
            </a:r>
            <a:r>
              <a:rPr lang="en-AU" sz="1000" dirty="0">
                <a:solidFill>
                  <a:prstClr val="black"/>
                </a:solidFill>
                <a:latin typeface="Comic Sans MS" panose="030F0702030302020204" pitchFamily="66" charset="0"/>
              </a:rPr>
              <a:t>people may be seen as threatening by local shop </a:t>
            </a:r>
            <a:r>
              <a:rPr lang="en-AU" sz="1000" dirty="0" smtClean="0">
                <a:solidFill>
                  <a:prstClr val="black"/>
                </a:solidFill>
                <a:latin typeface="Comic Sans MS" panose="030F0702030302020204" pitchFamily="66" charset="0"/>
              </a:rPr>
              <a:t>owners and </a:t>
            </a:r>
            <a:r>
              <a:rPr lang="en-AU" sz="1000" dirty="0">
                <a:solidFill>
                  <a:prstClr val="black"/>
                </a:solidFill>
                <a:latin typeface="Comic Sans MS" panose="030F0702030302020204" pitchFamily="66" charset="0"/>
              </a:rPr>
              <a:t>other adults who would like to use the </a:t>
            </a:r>
            <a:r>
              <a:rPr lang="en-AU" sz="1000" dirty="0" smtClean="0">
                <a:solidFill>
                  <a:prstClr val="black"/>
                </a:solidFill>
                <a:latin typeface="Comic Sans MS" panose="030F0702030302020204" pitchFamily="66" charset="0"/>
              </a:rPr>
              <a:t>space. Shopping </a:t>
            </a:r>
            <a:r>
              <a:rPr lang="en-AU" sz="1000" dirty="0">
                <a:solidFill>
                  <a:prstClr val="black"/>
                </a:solidFill>
                <a:latin typeface="Comic Sans MS" panose="030F0702030302020204" pitchFamily="66" charset="0"/>
              </a:rPr>
              <a:t>malls are a popular place for teenagers to meet </a:t>
            </a:r>
            <a:r>
              <a:rPr lang="en-AU" sz="1000" dirty="0" smtClean="0">
                <a:solidFill>
                  <a:prstClr val="black"/>
                </a:solidFill>
                <a:latin typeface="Comic Sans MS" panose="030F0702030302020204" pitchFamily="66" charset="0"/>
              </a:rPr>
              <a:t>and interact</a:t>
            </a:r>
            <a:r>
              <a:rPr lang="en-AU" sz="1000" dirty="0">
                <a:solidFill>
                  <a:prstClr val="black"/>
                </a:solidFill>
                <a:latin typeface="Comic Sans MS" panose="030F0702030302020204" pitchFamily="66" charset="0"/>
              </a:rPr>
              <a:t>. These have the advantage of being acceptable to </a:t>
            </a:r>
            <a:r>
              <a:rPr lang="en-AU" sz="1000" dirty="0" smtClean="0">
                <a:solidFill>
                  <a:prstClr val="black"/>
                </a:solidFill>
                <a:latin typeface="Comic Sans MS" panose="030F0702030302020204" pitchFamily="66" charset="0"/>
              </a:rPr>
              <a:t>many parents</a:t>
            </a:r>
            <a:r>
              <a:rPr lang="en-AU" sz="1000" dirty="0">
                <a:solidFill>
                  <a:prstClr val="black"/>
                </a:solidFill>
                <a:latin typeface="Comic Sans MS" panose="030F0702030302020204" pitchFamily="66" charset="0"/>
              </a:rPr>
              <a:t>, who see them as a safe environment for teenagers </a:t>
            </a:r>
            <a:r>
              <a:rPr lang="en-AU" sz="1000" dirty="0" smtClean="0">
                <a:solidFill>
                  <a:prstClr val="black"/>
                </a:solidFill>
                <a:latin typeface="Comic Sans MS" panose="030F0702030302020204" pitchFamily="66" charset="0"/>
              </a:rPr>
              <a:t>to socialise </a:t>
            </a:r>
            <a:r>
              <a:rPr lang="en-AU" sz="1000" dirty="0">
                <a:solidFill>
                  <a:prstClr val="black"/>
                </a:solidFill>
                <a:latin typeface="Comic Sans MS" panose="030F0702030302020204" pitchFamily="66" charset="0"/>
              </a:rPr>
              <a:t>in. Business operators have responded to the </a:t>
            </a:r>
            <a:r>
              <a:rPr lang="en-AU" sz="1000" dirty="0" smtClean="0">
                <a:solidFill>
                  <a:prstClr val="black"/>
                </a:solidFill>
                <a:latin typeface="Comic Sans MS" panose="030F0702030302020204" pitchFamily="66" charset="0"/>
              </a:rPr>
              <a:t>demand generated </a:t>
            </a:r>
            <a:r>
              <a:rPr lang="en-AU" sz="1000" dirty="0">
                <a:solidFill>
                  <a:prstClr val="black"/>
                </a:solidFill>
                <a:latin typeface="Comic Sans MS" panose="030F0702030302020204" pitchFamily="66" charset="0"/>
              </a:rPr>
              <a:t>by young consumers. Many large shopping centres </a:t>
            </a:r>
            <a:r>
              <a:rPr lang="en-AU" sz="1000" dirty="0" smtClean="0">
                <a:solidFill>
                  <a:prstClr val="black"/>
                </a:solidFill>
                <a:latin typeface="Comic Sans MS" panose="030F0702030302020204" pitchFamily="66" charset="0"/>
              </a:rPr>
              <a:t>have tenants </a:t>
            </a:r>
            <a:r>
              <a:rPr lang="en-AU" sz="1000" dirty="0">
                <a:solidFill>
                  <a:prstClr val="black"/>
                </a:solidFill>
                <a:latin typeface="Comic Sans MS" panose="030F0702030302020204" pitchFamily="66" charset="0"/>
              </a:rPr>
              <a:t>who depend on the teenage market. Cinema </a:t>
            </a:r>
            <a:r>
              <a:rPr lang="en-AU" sz="1000" dirty="0" smtClean="0">
                <a:solidFill>
                  <a:prstClr val="black"/>
                </a:solidFill>
                <a:latin typeface="Comic Sans MS" panose="030F0702030302020204" pitchFamily="66" charset="0"/>
              </a:rPr>
              <a:t>complexes, fast-food </a:t>
            </a:r>
            <a:r>
              <a:rPr lang="en-AU" sz="1000" dirty="0">
                <a:solidFill>
                  <a:prstClr val="black"/>
                </a:solidFill>
                <a:latin typeface="Comic Sans MS" panose="030F0702030302020204" pitchFamily="66" charset="0"/>
              </a:rPr>
              <a:t>outlets, electronic game arcades and surf shops are </a:t>
            </a:r>
            <a:r>
              <a:rPr lang="en-AU" sz="1000" dirty="0" smtClean="0">
                <a:solidFill>
                  <a:prstClr val="black"/>
                </a:solidFill>
                <a:latin typeface="Comic Sans MS" panose="030F0702030302020204" pitchFamily="66" charset="0"/>
              </a:rPr>
              <a:t>just some </a:t>
            </a:r>
            <a:r>
              <a:rPr lang="en-AU" sz="1000" dirty="0">
                <a:solidFill>
                  <a:prstClr val="black"/>
                </a:solidFill>
                <a:latin typeface="Comic Sans MS" panose="030F0702030302020204" pitchFamily="66" charset="0"/>
              </a:rPr>
              <a:t>of the facilities catering for the needs of teenagers.</a:t>
            </a:r>
          </a:p>
          <a:p>
            <a:r>
              <a:rPr lang="en-AU" sz="1000" dirty="0">
                <a:solidFill>
                  <a:prstClr val="black"/>
                </a:solidFill>
                <a:latin typeface="Comic Sans MS" panose="030F0702030302020204" pitchFamily="66" charset="0"/>
              </a:rPr>
              <a:t>Social role of teenage communities</a:t>
            </a:r>
          </a:p>
          <a:p>
            <a:r>
              <a:rPr lang="en-AU" sz="1000" dirty="0" smtClean="0">
                <a:solidFill>
                  <a:prstClr val="black"/>
                </a:solidFill>
                <a:latin typeface="Comic Sans MS" panose="030F0702030302020204" pitchFamily="66" charset="0"/>
              </a:rPr>
              <a:t>	Teenage </a:t>
            </a:r>
            <a:r>
              <a:rPr lang="en-AU" sz="1000" dirty="0">
                <a:solidFill>
                  <a:prstClr val="black"/>
                </a:solidFill>
                <a:latin typeface="Comic Sans MS" panose="030F0702030302020204" pitchFamily="66" charset="0"/>
              </a:rPr>
              <a:t>groups play an important social role. They </a:t>
            </a:r>
            <a:r>
              <a:rPr lang="en-AU" sz="1000" dirty="0" smtClean="0">
                <a:solidFill>
                  <a:prstClr val="black"/>
                </a:solidFill>
                <a:latin typeface="Comic Sans MS" panose="030F0702030302020204" pitchFamily="66" charset="0"/>
              </a:rPr>
              <a:t>provide teenagers </a:t>
            </a:r>
            <a:r>
              <a:rPr lang="en-AU" sz="1000" dirty="0">
                <a:solidFill>
                  <a:prstClr val="black"/>
                </a:solidFill>
                <a:latin typeface="Comic Sans MS" panose="030F0702030302020204" pitchFamily="66" charset="0"/>
              </a:rPr>
              <a:t>with a sense of belonging and acceptance. They </a:t>
            </a:r>
            <a:r>
              <a:rPr lang="en-AU" sz="1000" dirty="0" smtClean="0">
                <a:solidFill>
                  <a:prstClr val="black"/>
                </a:solidFill>
                <a:latin typeface="Comic Sans MS" panose="030F0702030302020204" pitchFamily="66" charset="0"/>
              </a:rPr>
              <a:t>also make </a:t>
            </a:r>
            <a:r>
              <a:rPr lang="en-AU" sz="1000" dirty="0">
                <a:solidFill>
                  <a:prstClr val="black"/>
                </a:solidFill>
                <a:latin typeface="Comic Sans MS" panose="030F0702030302020204" pitchFamily="66" charset="0"/>
              </a:rPr>
              <a:t>an important contribution to the process by which </a:t>
            </a:r>
            <a:r>
              <a:rPr lang="en-AU" sz="1000" dirty="0" smtClean="0">
                <a:solidFill>
                  <a:prstClr val="black"/>
                </a:solidFill>
                <a:latin typeface="Comic Sans MS" panose="030F0702030302020204" pitchFamily="66" charset="0"/>
              </a:rPr>
              <a:t>young people </a:t>
            </a:r>
            <a:r>
              <a:rPr lang="en-AU" sz="1000" dirty="0">
                <a:solidFill>
                  <a:prstClr val="black"/>
                </a:solidFill>
                <a:latin typeface="Comic Sans MS" panose="030F0702030302020204" pitchFamily="66" charset="0"/>
              </a:rPr>
              <a:t>struggle for independence. This struggle shows up </a:t>
            </a:r>
            <a:r>
              <a:rPr lang="en-AU" sz="1000" dirty="0" smtClean="0">
                <a:solidFill>
                  <a:prstClr val="black"/>
                </a:solidFill>
                <a:latin typeface="Comic Sans MS" panose="030F0702030302020204" pitchFamily="66" charset="0"/>
              </a:rPr>
              <a:t>among teenagers </a:t>
            </a:r>
            <a:r>
              <a:rPr lang="en-AU" sz="1000" dirty="0">
                <a:solidFill>
                  <a:prstClr val="black"/>
                </a:solidFill>
                <a:latin typeface="Comic Sans MS" panose="030F0702030302020204" pitchFamily="66" charset="0"/>
              </a:rPr>
              <a:t>as a rejection of family-based activities in favour </a:t>
            </a:r>
            <a:r>
              <a:rPr lang="en-AU" sz="1000" dirty="0" smtClean="0">
                <a:solidFill>
                  <a:prstClr val="black"/>
                </a:solidFill>
                <a:latin typeface="Comic Sans MS" panose="030F0702030302020204" pitchFamily="66" charset="0"/>
              </a:rPr>
              <a:t>of adults </a:t>
            </a:r>
            <a:r>
              <a:rPr lang="en-AU" sz="1000" dirty="0">
                <a:solidFill>
                  <a:prstClr val="black"/>
                </a:solidFill>
                <a:latin typeface="Comic Sans MS" panose="030F0702030302020204" pitchFamily="66" charset="0"/>
              </a:rPr>
              <a:t>and teenagers each increasingly going their own </a:t>
            </a:r>
            <a:r>
              <a:rPr lang="en-AU" sz="1000" dirty="0" smtClean="0">
                <a:solidFill>
                  <a:prstClr val="black"/>
                </a:solidFill>
                <a:latin typeface="Comic Sans MS" panose="030F0702030302020204" pitchFamily="66" charset="0"/>
              </a:rPr>
              <a:t>ways socially</a:t>
            </a:r>
            <a:r>
              <a:rPr lang="en-AU" sz="1000" dirty="0">
                <a:solidFill>
                  <a:prstClr val="black"/>
                </a:solidFill>
                <a:latin typeface="Comic Sans MS" panose="030F0702030302020204" pitchFamily="66" charset="0"/>
              </a:rPr>
              <a:t>, and each doing their own thing.</a:t>
            </a:r>
          </a:p>
        </p:txBody>
      </p:sp>
    </p:spTree>
    <p:extLst>
      <p:ext uri="{BB962C8B-B14F-4D97-AF65-F5344CB8AC3E}">
        <p14:creationId xmlns:p14="http://schemas.microsoft.com/office/powerpoint/2010/main" val="41284019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4865"/>
            <a:ext cx="9144000" cy="7186583"/>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Australia’s </a:t>
            </a:r>
            <a:r>
              <a:rPr lang="en-AU" sz="1100" b="1" dirty="0" smtClean="0">
                <a:solidFill>
                  <a:prstClr val="black"/>
                </a:solidFill>
                <a:latin typeface="Comic Sans MS" pitchFamily="66" charset="0"/>
                <a:cs typeface="Arial" pitchFamily="34" charset="0"/>
              </a:rPr>
              <a:t>community 4: Processes of change -Technology &amp; Globalisation </a:t>
            </a:r>
            <a:r>
              <a:rPr lang="en-AU" sz="1100" b="1" dirty="0">
                <a:solidFill>
                  <a:prstClr val="black"/>
                </a:solidFill>
                <a:latin typeface="Comic Sans MS" pitchFamily="66" charset="0"/>
                <a:cs typeface="Arial" pitchFamily="34" charset="0"/>
              </a:rPr>
              <a:t>(15 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a:t>
            </a:r>
            <a:r>
              <a:rPr lang="en-AU" sz="1100" dirty="0" smtClean="0">
                <a:solidFill>
                  <a:prstClr val="black"/>
                </a:solidFill>
                <a:latin typeface="Comic Sans MS" pitchFamily="66" charset="0"/>
                <a:cs typeface="Arial" pitchFamily="34" charset="0"/>
              </a:rPr>
              <a:t>access, autonomy, constant, global, information,  interact, reduced, restrained, travel, </a:t>
            </a:r>
          </a:p>
          <a:p>
            <a:r>
              <a:rPr lang="en-AU" sz="1000" b="1" dirty="0" smtClean="0">
                <a:solidFill>
                  <a:prstClr val="black"/>
                </a:solidFill>
                <a:latin typeface="Comic Sans MS" panose="030F0702030302020204" pitchFamily="66" charset="0"/>
              </a:rPr>
              <a:t>Processes of Change</a:t>
            </a:r>
          </a:p>
          <a:p>
            <a:r>
              <a:rPr lang="en-AU" sz="10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Australian communities, whether based on shared space or shared social organisation, undergo constant change. The technological and telecommunications revolution is changing the way we do business, earn a living, interact with the world, organise our social lives, communicate with our friends and identify and form communities. Many </a:t>
            </a:r>
            <a:r>
              <a:rPr lang="en-AU" sz="1100" dirty="0">
                <a:solidFill>
                  <a:prstClr val="black"/>
                </a:solidFill>
                <a:latin typeface="Comic Sans MS" panose="030F0702030302020204" pitchFamily="66" charset="0"/>
              </a:rPr>
              <a:t>of the interactions within and between </a:t>
            </a:r>
            <a:r>
              <a:rPr lang="en-AU" sz="1100" dirty="0" smtClean="0">
                <a:solidFill>
                  <a:prstClr val="black"/>
                </a:solidFill>
                <a:latin typeface="Comic Sans MS" panose="030F0702030302020204" pitchFamily="66" charset="0"/>
              </a:rPr>
              <a:t>Australian communities </a:t>
            </a:r>
            <a:r>
              <a:rPr lang="en-AU" sz="1100" dirty="0">
                <a:solidFill>
                  <a:prstClr val="black"/>
                </a:solidFill>
                <a:latin typeface="Comic Sans MS" panose="030F0702030302020204" pitchFamily="66" charset="0"/>
              </a:rPr>
              <a:t>are becoming faster, more complex, more </a:t>
            </a:r>
            <a:r>
              <a:rPr lang="en-AU" sz="1100" dirty="0" smtClean="0">
                <a:solidFill>
                  <a:prstClr val="black"/>
                </a:solidFill>
                <a:latin typeface="Comic Sans MS" panose="030F0702030302020204" pitchFamily="66" charset="0"/>
              </a:rPr>
              <a:t>flexible and</a:t>
            </a:r>
            <a:r>
              <a:rPr lang="en-AU" sz="1100" dirty="0">
                <a:solidFill>
                  <a:prstClr val="black"/>
                </a:solidFill>
                <a:latin typeface="Comic Sans MS" panose="030F0702030302020204" pitchFamily="66" charset="0"/>
              </a:rPr>
              <a:t>, in many ways, less secure. There is, for example, a </a:t>
            </a:r>
            <a:r>
              <a:rPr lang="en-AU" sz="1100" dirty="0" smtClean="0">
                <a:solidFill>
                  <a:prstClr val="black"/>
                </a:solidFill>
                <a:latin typeface="Comic Sans MS" panose="030F0702030302020204" pitchFamily="66" charset="0"/>
              </a:rPr>
              <a:t>growing sense </a:t>
            </a:r>
            <a:r>
              <a:rPr lang="en-AU" sz="1100" dirty="0">
                <a:solidFill>
                  <a:prstClr val="black"/>
                </a:solidFill>
                <a:latin typeface="Comic Sans MS" panose="030F0702030302020204" pitchFamily="66" charset="0"/>
              </a:rPr>
              <a:t>that we are more closely connected to distant </a:t>
            </a:r>
            <a:r>
              <a:rPr lang="en-AU" sz="1100" dirty="0" smtClean="0">
                <a:solidFill>
                  <a:prstClr val="black"/>
                </a:solidFill>
                <a:latin typeface="Comic Sans MS" panose="030F0702030302020204" pitchFamily="66" charset="0"/>
              </a:rPr>
              <a:t>people and places than </a:t>
            </a:r>
            <a:r>
              <a:rPr lang="en-AU" sz="1100" dirty="0">
                <a:solidFill>
                  <a:prstClr val="black"/>
                </a:solidFill>
                <a:latin typeface="Comic Sans MS" panose="030F0702030302020204" pitchFamily="66" charset="0"/>
              </a:rPr>
              <a:t>ever before, yet many people fear that they </a:t>
            </a:r>
            <a:r>
              <a:rPr lang="en-AU" sz="1100" dirty="0" smtClean="0">
                <a:solidFill>
                  <a:prstClr val="black"/>
                </a:solidFill>
                <a:latin typeface="Comic Sans MS" panose="030F0702030302020204" pitchFamily="66" charset="0"/>
              </a:rPr>
              <a:t>are becoming </a:t>
            </a:r>
            <a:r>
              <a:rPr lang="en-AU" sz="1100" dirty="0">
                <a:solidFill>
                  <a:prstClr val="black"/>
                </a:solidFill>
                <a:latin typeface="Comic Sans MS" panose="030F0702030302020204" pitchFamily="66" charset="0"/>
              </a:rPr>
              <a:t>more isolated and alone. We can now interact </a:t>
            </a:r>
            <a:r>
              <a:rPr lang="en-AU" sz="1100" dirty="0" smtClean="0">
                <a:solidFill>
                  <a:prstClr val="black"/>
                </a:solidFill>
                <a:latin typeface="Comic Sans MS" panose="030F0702030302020204" pitchFamily="66" charset="0"/>
              </a:rPr>
              <a:t>with friends </a:t>
            </a:r>
            <a:r>
              <a:rPr lang="en-AU" sz="1100" dirty="0">
                <a:solidFill>
                  <a:prstClr val="black"/>
                </a:solidFill>
                <a:latin typeface="Comic Sans MS" panose="030F0702030302020204" pitchFamily="66" charset="0"/>
              </a:rPr>
              <a:t>and colleagues, purchase goods and services and </a:t>
            </a:r>
            <a:r>
              <a:rPr lang="en-AU" sz="1100" dirty="0" smtClean="0">
                <a:solidFill>
                  <a:prstClr val="black"/>
                </a:solidFill>
                <a:latin typeface="Comic Sans MS" panose="030F0702030302020204" pitchFamily="66" charset="0"/>
              </a:rPr>
              <a:t>access vast </a:t>
            </a:r>
            <a:r>
              <a:rPr lang="en-AU" sz="1100" dirty="0">
                <a:solidFill>
                  <a:prstClr val="black"/>
                </a:solidFill>
                <a:latin typeface="Comic Sans MS" panose="030F0702030302020204" pitchFamily="66" charset="0"/>
              </a:rPr>
              <a:t>amounts of information via the internet without </a:t>
            </a:r>
            <a:r>
              <a:rPr lang="en-AU" sz="1100" dirty="0" smtClean="0">
                <a:solidFill>
                  <a:prstClr val="black"/>
                </a:solidFill>
                <a:latin typeface="Comic Sans MS" panose="030F0702030302020204" pitchFamily="66" charset="0"/>
              </a:rPr>
              <a:t>making physical </a:t>
            </a:r>
            <a:r>
              <a:rPr lang="en-AU" sz="1100" dirty="0">
                <a:solidFill>
                  <a:prstClr val="black"/>
                </a:solidFill>
                <a:latin typeface="Comic Sans MS" panose="030F0702030302020204" pitchFamily="66" charset="0"/>
              </a:rPr>
              <a:t>or visual contact with other people.</a:t>
            </a:r>
          </a:p>
          <a:p>
            <a:r>
              <a:rPr lang="en-AU" sz="1100" dirty="0" smtClean="0">
                <a:solidFill>
                  <a:prstClr val="black"/>
                </a:solidFill>
                <a:latin typeface="Comic Sans MS" panose="030F0702030302020204" pitchFamily="66" charset="0"/>
              </a:rPr>
              <a:t>	Our </a:t>
            </a:r>
            <a:r>
              <a:rPr lang="en-AU" sz="1100" dirty="0">
                <a:solidFill>
                  <a:prstClr val="black"/>
                </a:solidFill>
                <a:latin typeface="Comic Sans MS" panose="030F0702030302020204" pitchFamily="66" charset="0"/>
              </a:rPr>
              <a:t>outlook is increasingly global, and governments are less </a:t>
            </a:r>
            <a:r>
              <a:rPr lang="en-AU" sz="1100" dirty="0" smtClean="0">
                <a:solidFill>
                  <a:prstClr val="black"/>
                </a:solidFill>
                <a:latin typeface="Comic Sans MS" panose="030F0702030302020204" pitchFamily="66" charset="0"/>
              </a:rPr>
              <a:t>able to </a:t>
            </a:r>
            <a:r>
              <a:rPr lang="en-AU" sz="1100" dirty="0">
                <a:solidFill>
                  <a:prstClr val="black"/>
                </a:solidFill>
                <a:latin typeface="Comic Sans MS" panose="030F0702030302020204" pitchFamily="66" charset="0"/>
              </a:rPr>
              <a:t>isolate communities from the effects of global economic </a:t>
            </a:r>
            <a:r>
              <a:rPr lang="en-AU" sz="1100" dirty="0" smtClean="0">
                <a:solidFill>
                  <a:prstClr val="black"/>
                </a:solidFill>
                <a:latin typeface="Comic Sans MS" panose="030F0702030302020204" pitchFamily="66" charset="0"/>
              </a:rPr>
              <a:t>and cultural </a:t>
            </a:r>
            <a:r>
              <a:rPr lang="en-AU" sz="1100" dirty="0">
                <a:solidFill>
                  <a:prstClr val="black"/>
                </a:solidFill>
                <a:latin typeface="Comic Sans MS" panose="030F0702030302020204" pitchFamily="66" charset="0"/>
              </a:rPr>
              <a:t>change. Australian communities are increasingly </a:t>
            </a:r>
            <a:r>
              <a:rPr lang="en-AU" sz="1100" dirty="0" smtClean="0">
                <a:solidFill>
                  <a:prstClr val="black"/>
                </a:solidFill>
                <a:latin typeface="Comic Sans MS" panose="030F0702030302020204" pitchFamily="66" charset="0"/>
              </a:rPr>
              <a:t>affected by </a:t>
            </a:r>
            <a:r>
              <a:rPr lang="en-AU" sz="1100" dirty="0">
                <a:solidFill>
                  <a:prstClr val="black"/>
                </a:solidFill>
                <a:latin typeface="Comic Sans MS" panose="030F0702030302020204" pitchFamily="66" charset="0"/>
              </a:rPr>
              <a:t>decisions made in places such as New York, Tokyo and </a:t>
            </a:r>
            <a:r>
              <a:rPr lang="en-AU" sz="1100" dirty="0" smtClean="0">
                <a:solidFill>
                  <a:prstClr val="black"/>
                </a:solidFill>
                <a:latin typeface="Comic Sans MS" panose="030F0702030302020204" pitchFamily="66" charset="0"/>
              </a:rPr>
              <a:t>London. The </a:t>
            </a:r>
            <a:r>
              <a:rPr lang="en-AU" sz="1100" dirty="0">
                <a:solidFill>
                  <a:prstClr val="black"/>
                </a:solidFill>
                <a:latin typeface="Comic Sans MS" panose="030F0702030302020204" pitchFamily="66" charset="0"/>
              </a:rPr>
              <a:t>term ‘</a:t>
            </a:r>
            <a:r>
              <a:rPr lang="en-AU" sz="1100" b="1" dirty="0">
                <a:solidFill>
                  <a:prstClr val="black"/>
                </a:solidFill>
                <a:latin typeface="Comic Sans MS" panose="030F0702030302020204" pitchFamily="66" charset="0"/>
              </a:rPr>
              <a:t>globalisation</a:t>
            </a:r>
            <a:r>
              <a:rPr lang="en-AU" sz="1100" dirty="0">
                <a:solidFill>
                  <a:prstClr val="black"/>
                </a:solidFill>
                <a:latin typeface="Comic Sans MS" panose="030F0702030302020204" pitchFamily="66" charset="0"/>
              </a:rPr>
              <a:t>’ is used to describe the economic </a:t>
            </a:r>
            <a:r>
              <a:rPr lang="en-AU" sz="1100" dirty="0" smtClean="0">
                <a:solidFill>
                  <a:prstClr val="black"/>
                </a:solidFill>
                <a:latin typeface="Comic Sans MS" panose="030F0702030302020204" pitchFamily="66" charset="0"/>
              </a:rPr>
              <a:t>and cultural </a:t>
            </a:r>
            <a:r>
              <a:rPr lang="en-AU" sz="1100" dirty="0">
                <a:solidFill>
                  <a:prstClr val="black"/>
                </a:solidFill>
                <a:latin typeface="Comic Sans MS" panose="030F0702030302020204" pitchFamily="66" charset="0"/>
              </a:rPr>
              <a:t>integration now taking place. It is characterised </a:t>
            </a:r>
            <a:r>
              <a:rPr lang="en-AU" sz="1100" dirty="0" smtClean="0">
                <a:solidFill>
                  <a:prstClr val="black"/>
                </a:solidFill>
                <a:latin typeface="Comic Sans MS" panose="030F0702030302020204" pitchFamily="66" charset="0"/>
              </a:rPr>
              <a:t>by dramatically </a:t>
            </a:r>
            <a:r>
              <a:rPr lang="en-AU" sz="1100" dirty="0">
                <a:solidFill>
                  <a:prstClr val="black"/>
                </a:solidFill>
                <a:latin typeface="Comic Sans MS" panose="030F0702030302020204" pitchFamily="66" charset="0"/>
              </a:rPr>
              <a:t>increased </a:t>
            </a:r>
            <a:r>
              <a:rPr lang="en-AU" sz="1100" dirty="0" smtClean="0">
                <a:solidFill>
                  <a:prstClr val="black"/>
                </a:solidFill>
                <a:latin typeface="Comic Sans MS" panose="030F0702030302020204" pitchFamily="66" charset="0"/>
              </a:rPr>
              <a:t>flows </a:t>
            </a:r>
            <a:r>
              <a:rPr lang="en-AU" sz="1100" dirty="0">
                <a:solidFill>
                  <a:prstClr val="black"/>
                </a:solidFill>
                <a:latin typeface="Comic Sans MS" panose="030F0702030302020204" pitchFamily="66" charset="0"/>
              </a:rPr>
              <a:t>of money, people and </a:t>
            </a:r>
            <a:r>
              <a:rPr lang="en-AU" sz="1100" dirty="0" smtClean="0">
                <a:solidFill>
                  <a:prstClr val="black"/>
                </a:solidFill>
                <a:latin typeface="Comic Sans MS" panose="030F0702030302020204" pitchFamily="66" charset="0"/>
              </a:rPr>
              <a:t>ideas. Some </a:t>
            </a:r>
            <a:r>
              <a:rPr lang="en-AU" sz="1100" dirty="0">
                <a:solidFill>
                  <a:prstClr val="black"/>
                </a:solidFill>
                <a:latin typeface="Comic Sans MS" panose="030F0702030302020204" pitchFamily="66" charset="0"/>
              </a:rPr>
              <a:t>of the processes that are causing change in communities are</a:t>
            </a:r>
          </a:p>
          <a:p>
            <a:r>
              <a:rPr lang="en-AU" sz="1100" dirty="0">
                <a:solidFill>
                  <a:prstClr val="black"/>
                </a:solidFill>
                <a:latin typeface="Comic Sans MS" panose="030F0702030302020204" pitchFamily="66" charset="0"/>
              </a:rPr>
              <a:t>outlined </a:t>
            </a:r>
            <a:r>
              <a:rPr lang="en-AU" sz="1100" dirty="0" smtClean="0">
                <a:solidFill>
                  <a:prstClr val="black"/>
                </a:solidFill>
                <a:latin typeface="Comic Sans MS" panose="030F0702030302020204" pitchFamily="66" charset="0"/>
              </a:rPr>
              <a:t>below</a:t>
            </a:r>
          </a:p>
          <a:p>
            <a:r>
              <a:rPr lang="en-AU" sz="1100" dirty="0" smtClean="0">
                <a:solidFill>
                  <a:prstClr val="black"/>
                </a:solidFill>
                <a:latin typeface="Comic Sans MS" panose="030F0702030302020204" pitchFamily="66" charset="0"/>
              </a:rPr>
              <a:t>	</a:t>
            </a:r>
            <a:r>
              <a:rPr lang="en-AU" sz="1100" b="1" dirty="0" smtClean="0">
                <a:solidFill>
                  <a:prstClr val="black"/>
                </a:solidFill>
                <a:latin typeface="Comic Sans MS" panose="030F0702030302020204" pitchFamily="66" charset="0"/>
              </a:rPr>
              <a:t>Technological </a:t>
            </a:r>
            <a:r>
              <a:rPr lang="en-AU" sz="1100" b="1" dirty="0">
                <a:solidFill>
                  <a:prstClr val="black"/>
                </a:solidFill>
                <a:latin typeface="Comic Sans MS" panose="030F0702030302020204" pitchFamily="66" charset="0"/>
              </a:rPr>
              <a:t>advances </a:t>
            </a:r>
            <a:r>
              <a:rPr lang="en-AU" sz="1100" dirty="0">
                <a:solidFill>
                  <a:prstClr val="black"/>
                </a:solidFill>
                <a:latin typeface="Comic Sans MS" panose="030F0702030302020204" pitchFamily="66" charset="0"/>
              </a:rPr>
              <a:t>(particularly in the area </a:t>
            </a:r>
            <a:r>
              <a:rPr lang="en-AU" sz="1100" dirty="0" smtClean="0">
                <a:solidFill>
                  <a:prstClr val="black"/>
                </a:solidFill>
                <a:latin typeface="Comic Sans MS" panose="030F0702030302020204" pitchFamily="66" charset="0"/>
              </a:rPr>
              <a:t>of telecommunications</a:t>
            </a:r>
            <a:r>
              <a:rPr lang="en-AU" sz="1100" dirty="0">
                <a:solidFill>
                  <a:prstClr val="black"/>
                </a:solidFill>
                <a:latin typeface="Comic Sans MS" panose="030F0702030302020204" pitchFamily="66" charset="0"/>
              </a:rPr>
              <a:t>, transport and computers) have transformed </a:t>
            </a:r>
            <a:r>
              <a:rPr lang="en-AU" sz="1100" dirty="0" smtClean="0">
                <a:solidFill>
                  <a:prstClr val="black"/>
                </a:solidFill>
                <a:latin typeface="Comic Sans MS" panose="030F0702030302020204" pitchFamily="66" charset="0"/>
              </a:rPr>
              <a:t>the ways </a:t>
            </a:r>
            <a:r>
              <a:rPr lang="en-AU" sz="1100" dirty="0">
                <a:solidFill>
                  <a:prstClr val="black"/>
                </a:solidFill>
                <a:latin typeface="Comic Sans MS" panose="030F0702030302020204" pitchFamily="66" charset="0"/>
              </a:rPr>
              <a:t>communities interact. Barriers, such as distance and cost, </a:t>
            </a:r>
            <a:r>
              <a:rPr lang="en-AU" sz="1100" dirty="0" smtClean="0">
                <a:solidFill>
                  <a:prstClr val="black"/>
                </a:solidFill>
                <a:latin typeface="Comic Sans MS" panose="030F0702030302020204" pitchFamily="66" charset="0"/>
              </a:rPr>
              <a:t>are being </a:t>
            </a:r>
            <a:r>
              <a:rPr lang="en-AU" sz="1100" dirty="0">
                <a:solidFill>
                  <a:prstClr val="black"/>
                </a:solidFill>
                <a:latin typeface="Comic Sans MS" panose="030F0702030302020204" pitchFamily="66" charset="0"/>
              </a:rPr>
              <a:t>broken down. People and information are now more </a:t>
            </a:r>
            <a:r>
              <a:rPr lang="en-AU" sz="1100" dirty="0" smtClean="0">
                <a:solidFill>
                  <a:prstClr val="black"/>
                </a:solidFill>
                <a:latin typeface="Comic Sans MS" panose="030F0702030302020204" pitchFamily="66" charset="0"/>
              </a:rPr>
              <a:t>mobile. Mobile </a:t>
            </a:r>
            <a:r>
              <a:rPr lang="en-AU" sz="1100" dirty="0">
                <a:solidFill>
                  <a:prstClr val="black"/>
                </a:solidFill>
                <a:latin typeface="Comic Sans MS" panose="030F0702030302020204" pitchFamily="66" charset="0"/>
              </a:rPr>
              <a:t>telephones and the internet enable people </a:t>
            </a:r>
            <a:r>
              <a:rPr lang="en-AU" sz="1100" dirty="0" smtClean="0">
                <a:solidFill>
                  <a:prstClr val="black"/>
                </a:solidFill>
                <a:latin typeface="Comic Sans MS" panose="030F0702030302020204" pitchFamily="66" charset="0"/>
              </a:rPr>
              <a:t>anywhere on </a:t>
            </a:r>
            <a:r>
              <a:rPr lang="en-AU" sz="1100" dirty="0">
                <a:solidFill>
                  <a:prstClr val="black"/>
                </a:solidFill>
                <a:latin typeface="Comic Sans MS" panose="030F0702030302020204" pitchFamily="66" charset="0"/>
              </a:rPr>
              <a:t>earth to access and distribute vast amounts of </a:t>
            </a:r>
            <a:r>
              <a:rPr lang="en-AU" sz="1100" dirty="0" smtClean="0">
                <a:solidFill>
                  <a:prstClr val="black"/>
                </a:solidFill>
                <a:latin typeface="Comic Sans MS" panose="030F0702030302020204" pitchFamily="66" charset="0"/>
              </a:rPr>
              <a:t>information. Advanced </a:t>
            </a:r>
            <a:r>
              <a:rPr lang="en-AU" sz="1100" dirty="0">
                <a:solidFill>
                  <a:prstClr val="black"/>
                </a:solidFill>
                <a:latin typeface="Comic Sans MS" panose="030F0702030302020204" pitchFamily="66" charset="0"/>
              </a:rPr>
              <a:t>satellite and television technologies now make it </a:t>
            </a:r>
            <a:r>
              <a:rPr lang="en-AU" sz="1100" dirty="0" smtClean="0">
                <a:solidFill>
                  <a:prstClr val="black"/>
                </a:solidFill>
                <a:latin typeface="Comic Sans MS" panose="030F0702030302020204" pitchFamily="66" charset="0"/>
              </a:rPr>
              <a:t>possible for </a:t>
            </a:r>
            <a:r>
              <a:rPr lang="en-AU" sz="1100" dirty="0">
                <a:solidFill>
                  <a:prstClr val="black"/>
                </a:solidFill>
                <a:latin typeface="Comic Sans MS" panose="030F0702030302020204" pitchFamily="66" charset="0"/>
              </a:rPr>
              <a:t>communities to participate in global events, such as </a:t>
            </a:r>
            <a:r>
              <a:rPr lang="en-AU" sz="1100" dirty="0" smtClean="0">
                <a:solidFill>
                  <a:prstClr val="black"/>
                </a:solidFill>
                <a:latin typeface="Comic Sans MS" panose="030F0702030302020204" pitchFamily="66" charset="0"/>
              </a:rPr>
              <a:t>the Olympic </a:t>
            </a:r>
            <a:r>
              <a:rPr lang="en-AU" sz="1100" dirty="0">
                <a:solidFill>
                  <a:prstClr val="black"/>
                </a:solidFill>
                <a:latin typeface="Comic Sans MS" panose="030F0702030302020204" pitchFamily="66" charset="0"/>
              </a:rPr>
              <a:t>Games. New labour-saving technologies have </a:t>
            </a:r>
            <a:r>
              <a:rPr lang="en-AU" sz="1100" dirty="0" smtClean="0">
                <a:solidFill>
                  <a:prstClr val="black"/>
                </a:solidFill>
                <a:latin typeface="Comic Sans MS" panose="030F0702030302020204" pitchFamily="66" charset="0"/>
              </a:rPr>
              <a:t>displaced workers </a:t>
            </a:r>
            <a:r>
              <a:rPr lang="en-AU" sz="1100" dirty="0">
                <a:solidFill>
                  <a:prstClr val="black"/>
                </a:solidFill>
                <a:latin typeface="Comic Sans MS" panose="030F0702030302020204" pitchFamily="66" charset="0"/>
              </a:rPr>
              <a:t>in some industries but created new forms of </a:t>
            </a:r>
            <a:r>
              <a:rPr lang="en-AU" sz="1100" dirty="0" smtClean="0">
                <a:solidFill>
                  <a:prstClr val="black"/>
                </a:solidFill>
                <a:latin typeface="Comic Sans MS" panose="030F0702030302020204" pitchFamily="66" charset="0"/>
              </a:rPr>
              <a:t>employment in </a:t>
            </a:r>
            <a:r>
              <a:rPr lang="en-AU" sz="1100" dirty="0">
                <a:solidFill>
                  <a:prstClr val="black"/>
                </a:solidFill>
                <a:latin typeface="Comic Sans MS" panose="030F0702030302020204" pitchFamily="66" charset="0"/>
              </a:rPr>
              <a:t>others. Advances in shipping and cargo-handling </a:t>
            </a:r>
            <a:r>
              <a:rPr lang="en-AU" sz="1100" dirty="0" smtClean="0">
                <a:solidFill>
                  <a:prstClr val="black"/>
                </a:solidFill>
                <a:latin typeface="Comic Sans MS" panose="030F0702030302020204" pitchFamily="66" charset="0"/>
              </a:rPr>
              <a:t>technologies have </a:t>
            </a:r>
            <a:r>
              <a:rPr lang="en-AU" sz="1100" dirty="0">
                <a:solidFill>
                  <a:prstClr val="black"/>
                </a:solidFill>
                <a:latin typeface="Comic Sans MS" panose="030F0702030302020204" pitchFamily="66" charset="0"/>
              </a:rPr>
              <a:t>enabled the volume of world trade to increase </a:t>
            </a:r>
            <a:r>
              <a:rPr lang="en-AU" sz="1100" dirty="0" smtClean="0">
                <a:solidFill>
                  <a:prstClr val="black"/>
                </a:solidFill>
                <a:latin typeface="Comic Sans MS" panose="030F0702030302020204" pitchFamily="66" charset="0"/>
              </a:rPr>
              <a:t>substantially. Developments </a:t>
            </a:r>
            <a:r>
              <a:rPr lang="en-AU" sz="1100" dirty="0">
                <a:solidFill>
                  <a:prstClr val="black"/>
                </a:solidFill>
                <a:latin typeface="Comic Sans MS" panose="030F0702030302020204" pitchFamily="66" charset="0"/>
              </a:rPr>
              <a:t>in aviation have greatly reduced the cost and </a:t>
            </a:r>
            <a:r>
              <a:rPr lang="en-AU" sz="1100" dirty="0" smtClean="0">
                <a:solidFill>
                  <a:prstClr val="black"/>
                </a:solidFill>
                <a:latin typeface="Comic Sans MS" panose="030F0702030302020204" pitchFamily="66" charset="0"/>
              </a:rPr>
              <a:t>time involved </a:t>
            </a:r>
            <a:r>
              <a:rPr lang="en-AU" sz="1100" dirty="0">
                <a:solidFill>
                  <a:prstClr val="black"/>
                </a:solidFill>
                <a:latin typeface="Comic Sans MS" panose="030F0702030302020204" pitchFamily="66" charset="0"/>
              </a:rPr>
              <a:t>in travel. This, in turn, has led to growth in </a:t>
            </a:r>
            <a:r>
              <a:rPr lang="en-AU" sz="1100" dirty="0" smtClean="0">
                <a:solidFill>
                  <a:prstClr val="black"/>
                </a:solidFill>
                <a:latin typeface="Comic Sans MS" panose="030F0702030302020204" pitchFamily="66" charset="0"/>
              </a:rPr>
              <a:t>international tourism </a:t>
            </a:r>
            <a:r>
              <a:rPr lang="en-AU" sz="1100" dirty="0">
                <a:solidFill>
                  <a:prstClr val="black"/>
                </a:solidFill>
                <a:latin typeface="Comic Sans MS" panose="030F0702030302020204" pitchFamily="66" charset="0"/>
              </a:rPr>
              <a:t>and the movement of people to other countries in </a:t>
            </a:r>
            <a:r>
              <a:rPr lang="en-AU" sz="1100" dirty="0" smtClean="0">
                <a:solidFill>
                  <a:prstClr val="black"/>
                </a:solidFill>
                <a:latin typeface="Comic Sans MS" panose="030F0702030302020204" pitchFamily="66" charset="0"/>
              </a:rPr>
              <a:t>search of </a:t>
            </a:r>
            <a:r>
              <a:rPr lang="en-AU" sz="1100" dirty="0">
                <a:solidFill>
                  <a:prstClr val="black"/>
                </a:solidFill>
                <a:latin typeface="Comic Sans MS" panose="030F0702030302020204" pitchFamily="66" charset="0"/>
              </a:rPr>
              <a:t>work and services, such as education and health care. </a:t>
            </a:r>
          </a:p>
          <a:p>
            <a:r>
              <a:rPr lang="en-AU" sz="1100" dirty="0" smtClean="0">
                <a:solidFill>
                  <a:prstClr val="black"/>
                </a:solidFill>
                <a:latin typeface="Comic Sans MS" panose="030F0702030302020204" pitchFamily="66" charset="0"/>
              </a:rPr>
              <a:t>	</a:t>
            </a:r>
            <a:r>
              <a:rPr lang="en-AU" sz="1100" b="1" dirty="0" smtClean="0">
                <a:solidFill>
                  <a:prstClr val="black"/>
                </a:solidFill>
                <a:latin typeface="Comic Sans MS" panose="030F0702030302020204" pitchFamily="66" charset="0"/>
              </a:rPr>
              <a:t>Globalisation of Economic activity. </a:t>
            </a:r>
            <a:r>
              <a:rPr lang="en-AU" sz="1100" dirty="0" smtClean="0">
                <a:solidFill>
                  <a:prstClr val="black"/>
                </a:solidFill>
                <a:latin typeface="Comic Sans MS" panose="030F0702030302020204" pitchFamily="66" charset="0"/>
              </a:rPr>
              <a:t>Barriers </a:t>
            </a:r>
            <a:r>
              <a:rPr lang="en-AU" sz="1100" dirty="0">
                <a:solidFill>
                  <a:prstClr val="black"/>
                </a:solidFill>
                <a:latin typeface="Comic Sans MS" panose="030F0702030302020204" pitchFamily="66" charset="0"/>
              </a:rPr>
              <a:t>such as distance and transport and communication </a:t>
            </a:r>
            <a:r>
              <a:rPr lang="en-AU" sz="1100" dirty="0" smtClean="0">
                <a:solidFill>
                  <a:prstClr val="black"/>
                </a:solidFill>
                <a:latin typeface="Comic Sans MS" panose="030F0702030302020204" pitchFamily="66" charset="0"/>
              </a:rPr>
              <a:t>costs that </a:t>
            </a:r>
            <a:r>
              <a:rPr lang="en-AU" sz="1100" dirty="0">
                <a:solidFill>
                  <a:prstClr val="black"/>
                </a:solidFill>
                <a:latin typeface="Comic Sans MS" panose="030F0702030302020204" pitchFamily="66" charset="0"/>
              </a:rPr>
              <a:t>once separated national economic systems from each </a:t>
            </a:r>
            <a:r>
              <a:rPr lang="en-AU" sz="1100" dirty="0" smtClean="0">
                <a:solidFill>
                  <a:prstClr val="black"/>
                </a:solidFill>
                <a:latin typeface="Comic Sans MS" panose="030F0702030302020204" pitchFamily="66" charset="0"/>
              </a:rPr>
              <a:t>other are </a:t>
            </a:r>
            <a:r>
              <a:rPr lang="en-AU" sz="1100" dirty="0">
                <a:solidFill>
                  <a:prstClr val="black"/>
                </a:solidFill>
                <a:latin typeface="Comic Sans MS" panose="030F0702030302020204" pitchFamily="66" charset="0"/>
              </a:rPr>
              <a:t>being broken down. The technological developments </a:t>
            </a:r>
            <a:r>
              <a:rPr lang="en-AU" sz="1100" dirty="0" smtClean="0">
                <a:solidFill>
                  <a:prstClr val="black"/>
                </a:solidFill>
                <a:latin typeface="Comic Sans MS" panose="030F0702030302020204" pitchFamily="66" charset="0"/>
              </a:rPr>
              <a:t>outlined above </a:t>
            </a:r>
            <a:r>
              <a:rPr lang="en-AU" sz="1100" dirty="0">
                <a:solidFill>
                  <a:prstClr val="black"/>
                </a:solidFill>
                <a:latin typeface="Comic Sans MS" panose="030F0702030302020204" pitchFamily="66" charset="0"/>
              </a:rPr>
              <a:t>have reduced the cost of producing goods and services </a:t>
            </a:r>
            <a:r>
              <a:rPr lang="en-AU" sz="1100" dirty="0" smtClean="0">
                <a:solidFill>
                  <a:prstClr val="black"/>
                </a:solidFill>
                <a:latin typeface="Comic Sans MS" panose="030F0702030302020204" pitchFamily="66" charset="0"/>
              </a:rPr>
              <a:t>and increased </a:t>
            </a:r>
            <a:r>
              <a:rPr lang="en-AU" sz="1100" dirty="0">
                <a:solidFill>
                  <a:prstClr val="black"/>
                </a:solidFill>
                <a:latin typeface="Comic Sans MS" panose="030F0702030302020204" pitchFamily="66" charset="0"/>
              </a:rPr>
              <a:t>the ease with which people, information, goods </a:t>
            </a:r>
            <a:r>
              <a:rPr lang="en-AU" sz="1100" dirty="0" smtClean="0">
                <a:solidFill>
                  <a:prstClr val="black"/>
                </a:solidFill>
                <a:latin typeface="Comic Sans MS" panose="030F0702030302020204" pitchFamily="66" charset="0"/>
              </a:rPr>
              <a:t>and services </a:t>
            </a:r>
            <a:r>
              <a:rPr lang="en-AU" sz="1100" dirty="0">
                <a:solidFill>
                  <a:prstClr val="black"/>
                </a:solidFill>
                <a:latin typeface="Comic Sans MS" panose="030F0702030302020204" pitchFamily="66" charset="0"/>
              </a:rPr>
              <a:t>can be moved between countries. As a result, </a:t>
            </a:r>
            <a:r>
              <a:rPr lang="en-AU" sz="1100" dirty="0" smtClean="0">
                <a:solidFill>
                  <a:prstClr val="black"/>
                </a:solidFill>
                <a:latin typeface="Comic Sans MS" panose="030F0702030302020204" pitchFamily="66" charset="0"/>
              </a:rPr>
              <a:t>national economies </a:t>
            </a:r>
            <a:r>
              <a:rPr lang="en-AU" sz="1100" dirty="0">
                <a:solidFill>
                  <a:prstClr val="black"/>
                </a:solidFill>
                <a:latin typeface="Comic Sans MS" panose="030F0702030302020204" pitchFamily="66" charset="0"/>
              </a:rPr>
              <a:t>are merging into a single global economy and </a:t>
            </a:r>
            <a:r>
              <a:rPr lang="en-AU" sz="1100" dirty="0" smtClean="0">
                <a:solidFill>
                  <a:prstClr val="black"/>
                </a:solidFill>
                <a:latin typeface="Comic Sans MS" panose="030F0702030302020204" pitchFamily="66" charset="0"/>
              </a:rPr>
              <a:t>individual national </a:t>
            </a:r>
            <a:r>
              <a:rPr lang="en-AU" sz="1100" dirty="0">
                <a:solidFill>
                  <a:prstClr val="black"/>
                </a:solidFill>
                <a:latin typeface="Comic Sans MS" panose="030F0702030302020204" pitchFamily="66" charset="0"/>
              </a:rPr>
              <a:t>markets are being replaced by a worldwide </a:t>
            </a:r>
            <a:r>
              <a:rPr lang="en-AU" sz="1100" dirty="0" smtClean="0">
                <a:solidFill>
                  <a:prstClr val="black"/>
                </a:solidFill>
                <a:latin typeface="Comic Sans MS" panose="030F0702030302020204" pitchFamily="66" charset="0"/>
              </a:rPr>
              <a:t>market. Familiar </a:t>
            </a:r>
            <a:r>
              <a:rPr lang="en-AU" sz="1100" dirty="0">
                <a:solidFill>
                  <a:prstClr val="black"/>
                </a:solidFill>
                <a:latin typeface="Comic Sans MS" panose="030F0702030302020204" pitchFamily="66" charset="0"/>
              </a:rPr>
              <a:t>brand names (such as Coca-Cola, Nike, Levi’s and </a:t>
            </a:r>
            <a:r>
              <a:rPr lang="en-AU" sz="1100" dirty="0" smtClean="0">
                <a:solidFill>
                  <a:prstClr val="black"/>
                </a:solidFill>
                <a:latin typeface="Comic Sans MS" panose="030F0702030302020204" pitchFamily="66" charset="0"/>
              </a:rPr>
              <a:t>Sanyo) can </a:t>
            </a:r>
            <a:r>
              <a:rPr lang="en-AU" sz="1100" dirty="0">
                <a:solidFill>
                  <a:prstClr val="black"/>
                </a:solidFill>
                <a:latin typeface="Comic Sans MS" panose="030F0702030302020204" pitchFamily="66" charset="0"/>
              </a:rPr>
              <a:t>now be found in stores around the world and </a:t>
            </a:r>
            <a:r>
              <a:rPr lang="en-AU" sz="1100" dirty="0" smtClean="0">
                <a:solidFill>
                  <a:prstClr val="black"/>
                </a:solidFill>
                <a:latin typeface="Comic Sans MS" panose="030F0702030302020204" pitchFamily="66" charset="0"/>
              </a:rPr>
              <a:t>advertising campaigns </a:t>
            </a:r>
            <a:r>
              <a:rPr lang="en-AU" sz="1100" dirty="0">
                <a:solidFill>
                  <a:prstClr val="black"/>
                </a:solidFill>
                <a:latin typeface="Comic Sans MS" panose="030F0702030302020204" pitchFamily="66" charset="0"/>
              </a:rPr>
              <a:t>are increasingly conducted on an international scale.</a:t>
            </a:r>
          </a:p>
          <a:p>
            <a:r>
              <a:rPr lang="en-AU" sz="1100" dirty="0" smtClean="0">
                <a:solidFill>
                  <a:prstClr val="black"/>
                </a:solidFill>
                <a:latin typeface="Comic Sans MS" panose="030F0702030302020204" pitchFamily="66" charset="0"/>
              </a:rPr>
              <a:t>	Closely </a:t>
            </a:r>
            <a:r>
              <a:rPr lang="en-AU" sz="1100" dirty="0">
                <a:solidFill>
                  <a:prstClr val="black"/>
                </a:solidFill>
                <a:latin typeface="Comic Sans MS" panose="030F0702030302020204" pitchFamily="66" charset="0"/>
              </a:rPr>
              <a:t>linked to the development of the global economy is the </a:t>
            </a:r>
            <a:r>
              <a:rPr lang="en-AU" sz="1100" dirty="0" smtClean="0">
                <a:solidFill>
                  <a:prstClr val="black"/>
                </a:solidFill>
                <a:latin typeface="Comic Sans MS" panose="030F0702030302020204" pitchFamily="66" charset="0"/>
              </a:rPr>
              <a:t>rise of </a:t>
            </a:r>
            <a:r>
              <a:rPr lang="en-AU" sz="1100" dirty="0">
                <a:solidFill>
                  <a:prstClr val="black"/>
                </a:solidFill>
                <a:latin typeface="Comic Sans MS" panose="030F0702030302020204" pitchFamily="66" charset="0"/>
              </a:rPr>
              <a:t>transnational corporations (TNCs). These are large </a:t>
            </a:r>
            <a:r>
              <a:rPr lang="en-AU" sz="1100" dirty="0" smtClean="0">
                <a:solidFill>
                  <a:prstClr val="black"/>
                </a:solidFill>
                <a:latin typeface="Comic Sans MS" panose="030F0702030302020204" pitchFamily="66" charset="0"/>
              </a:rPr>
              <a:t>businesses that </a:t>
            </a:r>
            <a:r>
              <a:rPr lang="en-AU" sz="1100" dirty="0">
                <a:solidFill>
                  <a:prstClr val="black"/>
                </a:solidFill>
                <a:latin typeface="Comic Sans MS" panose="030F0702030302020204" pitchFamily="66" charset="0"/>
              </a:rPr>
              <a:t>operate in a number of countries. Capital can be moved </a:t>
            </a:r>
            <a:r>
              <a:rPr lang="en-AU" sz="1100" dirty="0" smtClean="0">
                <a:solidFill>
                  <a:prstClr val="black"/>
                </a:solidFill>
                <a:latin typeface="Comic Sans MS" panose="030F0702030302020204" pitchFamily="66" charset="0"/>
              </a:rPr>
              <a:t>from one </a:t>
            </a:r>
            <a:r>
              <a:rPr lang="en-AU" sz="1100" dirty="0">
                <a:solidFill>
                  <a:prstClr val="black"/>
                </a:solidFill>
                <a:latin typeface="Comic Sans MS" panose="030F0702030302020204" pitchFamily="66" charset="0"/>
              </a:rPr>
              <a:t>country to another with ease. This allows TNCs to relocate </a:t>
            </a:r>
            <a:r>
              <a:rPr lang="en-AU" sz="1100" dirty="0" smtClean="0">
                <a:solidFill>
                  <a:prstClr val="black"/>
                </a:solidFill>
                <a:latin typeface="Comic Sans MS" panose="030F0702030302020204" pitchFamily="66" charset="0"/>
              </a:rPr>
              <a:t>their activities </a:t>
            </a:r>
            <a:r>
              <a:rPr lang="en-AU" sz="1100" dirty="0">
                <a:solidFill>
                  <a:prstClr val="black"/>
                </a:solidFill>
                <a:latin typeface="Comic Sans MS" panose="030F0702030302020204" pitchFamily="66" charset="0"/>
              </a:rPr>
              <a:t>to whichever country provides the best opportunity for </a:t>
            </a:r>
            <a:r>
              <a:rPr lang="en-AU" sz="1100" dirty="0" smtClean="0">
                <a:solidFill>
                  <a:prstClr val="black"/>
                </a:solidFill>
                <a:latin typeface="Comic Sans MS" panose="030F0702030302020204" pitchFamily="66" charset="0"/>
              </a:rPr>
              <a:t>them to </a:t>
            </a:r>
            <a:r>
              <a:rPr lang="en-AU" sz="1100" dirty="0">
                <a:solidFill>
                  <a:prstClr val="black"/>
                </a:solidFill>
                <a:latin typeface="Comic Sans MS" panose="030F0702030302020204" pitchFamily="66" charset="0"/>
              </a:rPr>
              <a:t>make </a:t>
            </a:r>
            <a:r>
              <a:rPr lang="en-AU" sz="1100" dirty="0" smtClean="0">
                <a:solidFill>
                  <a:prstClr val="black"/>
                </a:solidFill>
                <a:latin typeface="Comic Sans MS" panose="030F0702030302020204" pitchFamily="66" charset="0"/>
              </a:rPr>
              <a:t>profits</a:t>
            </a:r>
            <a:r>
              <a:rPr lang="en-AU" sz="1100" dirty="0">
                <a:solidFill>
                  <a:prstClr val="black"/>
                </a:solidFill>
                <a:latin typeface="Comic Sans MS" panose="030F0702030302020204" pitchFamily="66" charset="0"/>
              </a:rPr>
              <a:t>. As more of the world’s trade is dominated by </a:t>
            </a:r>
            <a:r>
              <a:rPr lang="en-AU" sz="1100" dirty="0" smtClean="0">
                <a:solidFill>
                  <a:prstClr val="black"/>
                </a:solidFill>
                <a:latin typeface="Comic Sans MS" panose="030F0702030302020204" pitchFamily="66" charset="0"/>
              </a:rPr>
              <a:t>TNCs, the </a:t>
            </a:r>
            <a:r>
              <a:rPr lang="en-AU" sz="1100" dirty="0">
                <a:solidFill>
                  <a:prstClr val="black"/>
                </a:solidFill>
                <a:latin typeface="Comic Sans MS" panose="030F0702030302020204" pitchFamily="66" charset="0"/>
              </a:rPr>
              <a:t>ability of national governments to control and shape their </a:t>
            </a:r>
            <a:r>
              <a:rPr lang="en-AU" sz="1100" dirty="0" smtClean="0">
                <a:solidFill>
                  <a:prstClr val="black"/>
                </a:solidFill>
                <a:latin typeface="Comic Sans MS" panose="030F0702030302020204" pitchFamily="66" charset="0"/>
              </a:rPr>
              <a:t>own economic </a:t>
            </a:r>
            <a:r>
              <a:rPr lang="en-AU" sz="1100" dirty="0">
                <a:solidFill>
                  <a:prstClr val="black"/>
                </a:solidFill>
                <a:latin typeface="Comic Sans MS" panose="030F0702030302020204" pitchFamily="66" charset="0"/>
              </a:rPr>
              <a:t>development is reduced. Individual countries’ </a:t>
            </a:r>
            <a:r>
              <a:rPr lang="en-AU" sz="1100" dirty="0" smtClean="0">
                <a:solidFill>
                  <a:prstClr val="black"/>
                </a:solidFill>
                <a:latin typeface="Comic Sans MS" panose="030F0702030302020204" pitchFamily="66" charset="0"/>
              </a:rPr>
              <a:t>autonomy and </a:t>
            </a:r>
            <a:r>
              <a:rPr lang="en-AU" sz="1100" dirty="0">
                <a:solidFill>
                  <a:prstClr val="black"/>
                </a:solidFill>
                <a:latin typeface="Comic Sans MS" panose="030F0702030302020204" pitchFamily="66" charset="0"/>
              </a:rPr>
              <a:t>sovereignty are further restrained by the mobility of </a:t>
            </a:r>
            <a:r>
              <a:rPr lang="en-AU" sz="1100" dirty="0" smtClean="0">
                <a:solidFill>
                  <a:prstClr val="black"/>
                </a:solidFill>
                <a:latin typeface="Comic Sans MS" panose="030F0702030302020204" pitchFamily="66" charset="0"/>
              </a:rPr>
              <a:t>capital and </a:t>
            </a:r>
            <a:r>
              <a:rPr lang="en-AU" sz="1100" dirty="0">
                <a:solidFill>
                  <a:prstClr val="black"/>
                </a:solidFill>
                <a:latin typeface="Comic Sans MS" panose="030F0702030302020204" pitchFamily="66" charset="0"/>
              </a:rPr>
              <a:t>by the power of international </a:t>
            </a:r>
            <a:r>
              <a:rPr lang="en-AU" sz="1100" dirty="0" smtClean="0">
                <a:solidFill>
                  <a:prstClr val="black"/>
                </a:solidFill>
                <a:latin typeface="Comic Sans MS" panose="030F0702030302020204" pitchFamily="66" charset="0"/>
              </a:rPr>
              <a:t>financial </a:t>
            </a:r>
            <a:r>
              <a:rPr lang="en-AU" sz="1100" dirty="0">
                <a:solidFill>
                  <a:prstClr val="black"/>
                </a:solidFill>
                <a:latin typeface="Comic Sans MS" panose="030F0702030302020204" pitchFamily="66" charset="0"/>
              </a:rPr>
              <a:t>institutions, </a:t>
            </a:r>
            <a:r>
              <a:rPr lang="en-AU" sz="1100" dirty="0" smtClean="0">
                <a:solidFill>
                  <a:prstClr val="black"/>
                </a:solidFill>
                <a:latin typeface="Comic Sans MS" panose="030F0702030302020204" pitchFamily="66" charset="0"/>
              </a:rPr>
              <a:t>credit-rating agencies </a:t>
            </a:r>
            <a:r>
              <a:rPr lang="en-AU" sz="1100" dirty="0">
                <a:solidFill>
                  <a:prstClr val="black"/>
                </a:solidFill>
                <a:latin typeface="Comic Sans MS" panose="030F0702030302020204" pitchFamily="66" charset="0"/>
              </a:rPr>
              <a:t>and global institutions, such as the International </a:t>
            </a:r>
            <a:r>
              <a:rPr lang="en-AU" sz="1100" dirty="0" smtClean="0">
                <a:solidFill>
                  <a:prstClr val="black"/>
                </a:solidFill>
                <a:latin typeface="Comic Sans MS" panose="030F0702030302020204" pitchFamily="66" charset="0"/>
              </a:rPr>
              <a:t>Monetary Fund</a:t>
            </a:r>
            <a:r>
              <a:rPr lang="en-AU" sz="1100" dirty="0">
                <a:solidFill>
                  <a:prstClr val="black"/>
                </a:solidFill>
                <a:latin typeface="Comic Sans MS" panose="030F0702030302020204" pitchFamily="66" charset="0"/>
              </a:rPr>
              <a:t>, the World Bank and the World Trade </a:t>
            </a:r>
            <a:r>
              <a:rPr lang="en-AU" sz="1100" dirty="0" smtClean="0">
                <a:solidFill>
                  <a:prstClr val="black"/>
                </a:solidFill>
                <a:latin typeface="Comic Sans MS" panose="030F0702030302020204" pitchFamily="66" charset="0"/>
              </a:rPr>
              <a:t>Organization</a:t>
            </a:r>
          </a:p>
          <a:p>
            <a:r>
              <a:rPr lang="en-AU" sz="1100" dirty="0">
                <a:solidFill>
                  <a:prstClr val="black"/>
                </a:solidFill>
                <a:latin typeface="Comic Sans MS" panose="030F0702030302020204" pitchFamily="66" charset="0"/>
              </a:rPr>
              <a:t>	</a:t>
            </a:r>
            <a:endParaRPr lang="en-AU" sz="1100" b="1"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441792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0573" y="-1029"/>
            <a:ext cx="9144000" cy="6694140"/>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Australia’s community 5</a:t>
            </a:r>
            <a:r>
              <a:rPr lang="en-AU" sz="1100" b="1" dirty="0" smtClean="0">
                <a:solidFill>
                  <a:prstClr val="black"/>
                </a:solidFill>
                <a:latin typeface="Comic Sans MS" pitchFamily="66" charset="0"/>
                <a:cs typeface="Arial" pitchFamily="34" charset="0"/>
              </a:rPr>
              <a:t>: </a:t>
            </a:r>
            <a:r>
              <a:rPr lang="en-AU" sz="1100" b="1" dirty="0">
                <a:solidFill>
                  <a:prstClr val="black"/>
                </a:solidFill>
                <a:latin typeface="Comic Sans MS" pitchFamily="66" charset="0"/>
                <a:cs typeface="Arial" pitchFamily="34" charset="0"/>
              </a:rPr>
              <a:t>Processes of change </a:t>
            </a:r>
            <a:r>
              <a:rPr lang="en-AU" sz="1100" b="1" dirty="0" smtClean="0">
                <a:solidFill>
                  <a:prstClr val="black"/>
                </a:solidFill>
                <a:latin typeface="Comic Sans MS" pitchFamily="66" charset="0"/>
                <a:cs typeface="Arial" pitchFamily="34" charset="0"/>
              </a:rPr>
              <a:t>Media, Work &amp; Lifestyle (15 </a:t>
            </a:r>
            <a:r>
              <a:rPr lang="en-AU" sz="1100" b="1" dirty="0">
                <a:solidFill>
                  <a:prstClr val="black"/>
                </a:solidFill>
                <a:latin typeface="Comic Sans MS" pitchFamily="66" charset="0"/>
                <a:cs typeface="Arial" pitchFamily="34" charset="0"/>
              </a:rPr>
              <a:t>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a:t>
            </a:r>
            <a:r>
              <a:rPr lang="en-AU" sz="1100" dirty="0" smtClean="0">
                <a:solidFill>
                  <a:prstClr val="black"/>
                </a:solidFill>
                <a:latin typeface="Comic Sans MS" pitchFamily="66" charset="0"/>
                <a:cs typeface="Arial" pitchFamily="34" charset="0"/>
              </a:rPr>
              <a:t>: contemporary,  displaced,  identities, middle class, polarisation, productive, revolutionised, </a:t>
            </a:r>
            <a:r>
              <a:rPr lang="en-AU" sz="1100" b="1" dirty="0" smtClean="0">
                <a:solidFill>
                  <a:prstClr val="black"/>
                </a:solidFill>
                <a:latin typeface="Comic Sans MS" panose="030F0702030302020204" pitchFamily="66" charset="0"/>
              </a:rPr>
              <a:t>	</a:t>
            </a:r>
          </a:p>
          <a:p>
            <a:endParaRPr lang="en-AU" sz="1100" b="1" dirty="0" smtClean="0">
              <a:solidFill>
                <a:prstClr val="black"/>
              </a:solidFill>
              <a:latin typeface="Comic Sans MS" panose="030F0702030302020204" pitchFamily="66" charset="0"/>
            </a:endParaRPr>
          </a:p>
          <a:p>
            <a:r>
              <a:rPr lang="en-AU" sz="1100" b="1" dirty="0">
                <a:solidFill>
                  <a:prstClr val="black"/>
                </a:solidFill>
                <a:latin typeface="Comic Sans MS" pitchFamily="66" charset="0"/>
                <a:cs typeface="Arial" pitchFamily="34" charset="0"/>
              </a:rPr>
              <a:t>Processes of change Media, Work &amp; Lifestyle</a:t>
            </a:r>
            <a:endParaRPr lang="en-AU" sz="1100" b="1" dirty="0" smtClean="0">
              <a:solidFill>
                <a:prstClr val="black"/>
              </a:solidFill>
              <a:latin typeface="Comic Sans MS" panose="030F0702030302020204" pitchFamily="66" charset="0"/>
            </a:endParaRPr>
          </a:p>
          <a:p>
            <a:r>
              <a:rPr lang="en-AU" sz="1100" b="1" dirty="0" smtClean="0">
                <a:solidFill>
                  <a:prstClr val="black"/>
                </a:solidFill>
                <a:latin typeface="Comic Sans MS" panose="030F0702030302020204" pitchFamily="66" charset="0"/>
              </a:rPr>
              <a:t>	Global media networks </a:t>
            </a:r>
            <a:r>
              <a:rPr lang="en-AU" sz="1100" dirty="0" smtClean="0">
                <a:solidFill>
                  <a:prstClr val="black"/>
                </a:solidFill>
                <a:latin typeface="Comic Sans MS" panose="030F0702030302020204" pitchFamily="66" charset="0"/>
              </a:rPr>
              <a:t>The media has become a central influence in shaping individual, community and national identities. A small number of TNCs (for example Disney, Time Warner, Viacom, News Corp, Sony, Bertelsmann AG, Vivendi) control the vast majority of the media content available to audiences in most countries. Rupert Murdoch’s News Corporation, for example, can reach two-thirds of the world’s population through its ownership of </a:t>
            </a:r>
            <a:r>
              <a:rPr lang="en-AU" sz="1100" dirty="0" err="1" smtClean="0">
                <a:solidFill>
                  <a:prstClr val="black"/>
                </a:solidFill>
                <a:latin typeface="Comic Sans MS" panose="030F0702030302020204" pitchFamily="66" charset="0"/>
              </a:rPr>
              <a:t>BskyB</a:t>
            </a:r>
            <a:r>
              <a:rPr lang="en-AU" sz="1100" dirty="0" smtClean="0">
                <a:solidFill>
                  <a:prstClr val="black"/>
                </a:solidFill>
                <a:latin typeface="Comic Sans MS" panose="030F0702030302020204" pitchFamily="66" charset="0"/>
              </a:rPr>
              <a:t> (Europe), Fox (North America) and Star TV (Asia). The concentration of media ownership and control concerns many people. They argue that the people who control these organisations have the power to determine what information is available to people and thereby influence public opinion on important contemporary issues.</a:t>
            </a:r>
          </a:p>
          <a:p>
            <a:r>
              <a:rPr lang="en-AU" sz="1100" dirty="0">
                <a:solidFill>
                  <a:prstClr val="black"/>
                </a:solidFill>
                <a:latin typeface="Comic Sans MS" panose="030F0702030302020204" pitchFamily="66" charset="0"/>
              </a:rPr>
              <a:t>	</a:t>
            </a:r>
            <a:r>
              <a:rPr lang="en-AU" sz="1100" b="1" dirty="0">
                <a:solidFill>
                  <a:prstClr val="black"/>
                </a:solidFill>
                <a:latin typeface="Comic Sans MS" panose="030F0702030302020204" pitchFamily="66" charset="0"/>
              </a:rPr>
              <a:t>Changing nature and patterns of work. </a:t>
            </a:r>
            <a:r>
              <a:rPr lang="en-AU" sz="1100" dirty="0">
                <a:solidFill>
                  <a:prstClr val="black"/>
                </a:solidFill>
                <a:latin typeface="Comic Sans MS" panose="030F0702030302020204" pitchFamily="66" charset="0"/>
              </a:rPr>
              <a:t>The technological changes described above have helped to transform the workplace. Computers, for example, have revolutionised the way information is stored, processed and transferred. These changes are most apparent in the banking and finance sectors and in all forms of administration. Elsewhere, robotics perform a wide range of complex assembly-line tasks </a:t>
            </a:r>
            <a:r>
              <a:rPr lang="en-AU" sz="1100" dirty="0" smtClean="0">
                <a:solidFill>
                  <a:prstClr val="black"/>
                </a:solidFill>
                <a:latin typeface="Comic Sans MS" panose="030F0702030302020204" pitchFamily="66" charset="0"/>
              </a:rPr>
              <a:t>that were </a:t>
            </a:r>
            <a:r>
              <a:rPr lang="en-AU" sz="1100" dirty="0">
                <a:solidFill>
                  <a:prstClr val="black"/>
                </a:solidFill>
                <a:latin typeface="Comic Sans MS" panose="030F0702030302020204" pitchFamily="66" charset="0"/>
              </a:rPr>
              <a:t>once carried out by unskilled and semi-skilled workers. </a:t>
            </a:r>
            <a:endParaRPr lang="en-AU" sz="1100" dirty="0" smtClean="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While </a:t>
            </a:r>
            <a:r>
              <a:rPr lang="en-AU" sz="1100" dirty="0">
                <a:solidFill>
                  <a:prstClr val="black"/>
                </a:solidFill>
                <a:latin typeface="Comic Sans MS" panose="030F0702030302020204" pitchFamily="66" charset="0"/>
              </a:rPr>
              <a:t>these developments displace some workers, and make others more productive (by increasing the output per worker), they also create new types of employment. People are required to design, build, operate and service the new technologies. Technological advances also act as a stimulus to further innovation, which ultimately generates additional jobs and new types of work. Change, however, is never without its social and economic costs. Technological advances, together with the economic </a:t>
            </a:r>
            <a:r>
              <a:rPr lang="en-AU" sz="1100" dirty="0" smtClean="0">
                <a:solidFill>
                  <a:prstClr val="black"/>
                </a:solidFill>
                <a:latin typeface="Comic Sans MS" panose="030F0702030302020204" pitchFamily="66" charset="0"/>
              </a:rPr>
              <a:t>restructuring that </a:t>
            </a:r>
            <a:r>
              <a:rPr lang="en-AU" sz="1100" dirty="0">
                <a:solidFill>
                  <a:prstClr val="black"/>
                </a:solidFill>
                <a:latin typeface="Comic Sans MS" panose="030F0702030302020204" pitchFamily="66" charset="0"/>
              </a:rPr>
              <a:t>accompanied Australia’s integration into the global economy, have disadvantaged some workers. Those who are displaced do not always find it easy to acquire new skills and shift to areas of employment growth. The result is often a polarisation between a privileged minority with access to well-paid jobs (many of which are in the high-tech, information-based sectors) and those who are pushed to the economic and social margins</a:t>
            </a:r>
            <a:r>
              <a:rPr lang="en-AU" sz="1100" dirty="0" smtClean="0">
                <a:solidFill>
                  <a:prstClr val="black"/>
                </a:solidFill>
                <a:latin typeface="Comic Sans MS" panose="030F0702030302020204" pitchFamily="66" charset="0"/>
              </a:rPr>
              <a:t>.</a:t>
            </a:r>
          </a:p>
          <a:p>
            <a:r>
              <a:rPr lang="en-AU" sz="1100" b="1" dirty="0" smtClean="0">
                <a:solidFill>
                  <a:prstClr val="black"/>
                </a:solidFill>
                <a:latin typeface="Comic Sans MS" panose="030F0702030302020204" pitchFamily="66" charset="0"/>
              </a:rPr>
              <a:t>	Lifestyle </a:t>
            </a:r>
            <a:r>
              <a:rPr lang="en-AU" sz="1100" b="1" dirty="0">
                <a:solidFill>
                  <a:prstClr val="black"/>
                </a:solidFill>
                <a:latin typeface="Comic Sans MS" panose="030F0702030302020204" pitchFamily="66" charset="0"/>
              </a:rPr>
              <a:t>expectations </a:t>
            </a:r>
            <a:r>
              <a:rPr lang="en-AU" sz="1100" dirty="0">
                <a:solidFill>
                  <a:prstClr val="black"/>
                </a:solidFill>
                <a:latin typeface="Comic Sans MS" panose="030F0702030302020204" pitchFamily="66" charset="0"/>
              </a:rPr>
              <a:t>In the 1960s and 1970s, the economic and social well-being of Australian communities was closely linked to the expansion of manufacturing. It was a time of rising wages, strengthening of trade unions, expansion of government services and growth of suburban living. It was also a time of rising lifestyle expectations. However, in the last three decades there has been a gradual shift away from the production of consumer goods towards specialised services. This shift has undercut the security of the middle class and the aspirations of the working class. </a:t>
            </a:r>
            <a:endParaRPr lang="en-AU" sz="1100" dirty="0" smtClean="0">
              <a:solidFill>
                <a:prstClr val="black"/>
              </a:solidFill>
              <a:latin typeface="Comic Sans MS" panose="030F0702030302020204" pitchFamily="66" charset="0"/>
            </a:endParaRPr>
          </a:p>
          <a:p>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The </a:t>
            </a:r>
            <a:r>
              <a:rPr lang="en-AU" sz="1100" dirty="0">
                <a:solidFill>
                  <a:prstClr val="black"/>
                </a:solidFill>
                <a:latin typeface="Comic Sans MS" panose="030F0702030302020204" pitchFamily="66" charset="0"/>
              </a:rPr>
              <a:t>growth of the service sector has created thousands of new jobs, particularly for women and teenagers. However, many of these jobs are temporary or part-time, with relatively low wages and few benefits. As a result, many families cannot realise the lifestyle they aspire to. Many now experience real hardship. For those able to benefit from the technological and economic changes taking place, lifestyle expectations continue to rise. For the winners there are high incomes, the opportunity to travel and access to the lifestyle products of the global marketplace. Houses have become significantly larger and now house an ever-increasing array of labour-saving appliances, not to mention the range and sophistication of entertainment-based technologies. The need </a:t>
            </a:r>
            <a:r>
              <a:rPr lang="en-AU" sz="1100" dirty="0" smtClean="0">
                <a:solidFill>
                  <a:prstClr val="black"/>
                </a:solidFill>
                <a:latin typeface="Comic Sans MS" panose="030F0702030302020204" pitchFamily="66" charset="0"/>
              </a:rPr>
              <a:t>for mobility </a:t>
            </a:r>
            <a:r>
              <a:rPr lang="en-AU" sz="1100" dirty="0">
                <a:solidFill>
                  <a:prstClr val="black"/>
                </a:solidFill>
                <a:latin typeface="Comic Sans MS" panose="030F0702030302020204" pitchFamily="66" charset="0"/>
              </a:rPr>
              <a:t>means that it is becoming common for families to have two or three cars. People eat out much more often and engage in a wide range of recreational activities</a:t>
            </a:r>
            <a:r>
              <a:rPr lang="en-AU" sz="1100" dirty="0" smtClean="0">
                <a:solidFill>
                  <a:prstClr val="black"/>
                </a:solidFill>
                <a:latin typeface="Comic Sans MS" panose="030F0702030302020204" pitchFamily="66" charset="0"/>
              </a:rPr>
              <a:t>.</a:t>
            </a:r>
            <a:endParaRPr lang="en-AU" sz="11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1296685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208"/>
            <a:ext cx="9144000" cy="6047809"/>
          </a:xfrm>
          <a:prstGeom prst="rect">
            <a:avLst/>
          </a:prstGeom>
        </p:spPr>
        <p:txBody>
          <a:bodyPr wrap="square">
            <a:spAutoFit/>
          </a:bodyPr>
          <a:lstStyle/>
          <a:p>
            <a:r>
              <a:rPr lang="en-AU" sz="1100" b="1" dirty="0">
                <a:solidFill>
                  <a:prstClr val="black"/>
                </a:solidFill>
                <a:latin typeface="Comic Sans MS" pitchFamily="66" charset="0"/>
                <a:cs typeface="Arial" pitchFamily="34" charset="0"/>
              </a:rPr>
              <a:t>Year 9 </a:t>
            </a:r>
            <a:r>
              <a:rPr lang="en-AU" sz="1100" b="1" dirty="0" err="1">
                <a:solidFill>
                  <a:prstClr val="black"/>
                </a:solidFill>
                <a:latin typeface="Comic Sans MS" pitchFamily="66" charset="0"/>
                <a:cs typeface="Arial" pitchFamily="34" charset="0"/>
              </a:rPr>
              <a:t>Geog</a:t>
            </a:r>
            <a:r>
              <a:rPr lang="en-AU" sz="1100" b="1" dirty="0">
                <a:solidFill>
                  <a:prstClr val="black"/>
                </a:solidFill>
                <a:latin typeface="Comic Sans MS" pitchFamily="66" charset="0"/>
                <a:cs typeface="Arial" pitchFamily="34" charset="0"/>
              </a:rPr>
              <a:t> – Australia’s community 6</a:t>
            </a:r>
            <a:r>
              <a:rPr lang="en-AU" sz="1100" b="1" dirty="0" smtClean="0">
                <a:solidFill>
                  <a:prstClr val="black"/>
                </a:solidFill>
                <a:latin typeface="Comic Sans MS" pitchFamily="66" charset="0"/>
                <a:cs typeface="Arial" pitchFamily="34" charset="0"/>
              </a:rPr>
              <a:t>: </a:t>
            </a:r>
            <a:r>
              <a:rPr lang="en-AU" sz="1100" b="1" dirty="0">
                <a:solidFill>
                  <a:prstClr val="black"/>
                </a:solidFill>
                <a:latin typeface="Comic Sans MS" pitchFamily="66" charset="0"/>
                <a:cs typeface="Arial" pitchFamily="34" charset="0"/>
              </a:rPr>
              <a:t>Processes of </a:t>
            </a:r>
            <a:r>
              <a:rPr lang="en-AU" sz="1100" b="1" dirty="0" smtClean="0">
                <a:solidFill>
                  <a:prstClr val="black"/>
                </a:solidFill>
                <a:latin typeface="Comic Sans MS" pitchFamily="66" charset="0"/>
                <a:cs typeface="Arial" pitchFamily="34" charset="0"/>
              </a:rPr>
              <a:t>change- Demography, disasters, Culture, Native title, &amp; Resources. (15 </a:t>
            </a:r>
            <a:r>
              <a:rPr lang="en-AU" sz="1100" b="1" dirty="0">
                <a:solidFill>
                  <a:prstClr val="black"/>
                </a:solidFill>
                <a:latin typeface="Comic Sans MS" pitchFamily="66" charset="0"/>
                <a:cs typeface="Arial" pitchFamily="34" charset="0"/>
              </a:rPr>
              <a:t>mins) Read and do the following activities</a:t>
            </a:r>
          </a:p>
          <a:p>
            <a:pPr marL="228600" indent="-228600">
              <a:buFont typeface="+mj-lt"/>
              <a:buAutoNum type="arabicPeriod"/>
            </a:pPr>
            <a:r>
              <a:rPr lang="en-AU" sz="11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1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100" dirty="0">
                <a:solidFill>
                  <a:prstClr val="black"/>
                </a:solidFill>
                <a:latin typeface="Comic Sans MS" pitchFamily="66" charset="0"/>
                <a:cs typeface="Arial" pitchFamily="34" charset="0"/>
              </a:rPr>
              <a:t>Underline the following words: </a:t>
            </a:r>
            <a:r>
              <a:rPr lang="en-AU" sz="1100" dirty="0" smtClean="0">
                <a:solidFill>
                  <a:prstClr val="black"/>
                </a:solidFill>
                <a:latin typeface="Comic Sans MS" pitchFamily="66" charset="0"/>
                <a:cs typeface="Arial" pitchFamily="34" charset="0"/>
              </a:rPr>
              <a:t>enriched, extraction, generational, potential, rebuild, reconciliation, retirees, transformed</a:t>
            </a:r>
            <a:r>
              <a:rPr lang="en-AU" sz="1200" b="1" dirty="0" smtClean="0">
                <a:solidFill>
                  <a:prstClr val="black"/>
                </a:solidFill>
                <a:latin typeface="Comic Sans MS" panose="030F0702030302020204" pitchFamily="66" charset="0"/>
              </a:rPr>
              <a:t>	</a:t>
            </a:r>
          </a:p>
          <a:p>
            <a:endParaRPr lang="en-AU" sz="1100" b="1" dirty="0" smtClean="0">
              <a:solidFill>
                <a:prstClr val="black"/>
              </a:solidFill>
              <a:latin typeface="Comic Sans MS" pitchFamily="66" charset="0"/>
              <a:cs typeface="Arial" pitchFamily="34" charset="0"/>
            </a:endParaRPr>
          </a:p>
          <a:p>
            <a:r>
              <a:rPr lang="en-AU" sz="1100" b="1" dirty="0">
                <a:solidFill>
                  <a:prstClr val="black"/>
                </a:solidFill>
                <a:latin typeface="Comic Sans MS" pitchFamily="66" charset="0"/>
                <a:cs typeface="Arial" pitchFamily="34" charset="0"/>
              </a:rPr>
              <a:t> </a:t>
            </a:r>
            <a:r>
              <a:rPr lang="en-AU" sz="1100" b="1" dirty="0" smtClean="0">
                <a:solidFill>
                  <a:prstClr val="black"/>
                </a:solidFill>
                <a:latin typeface="Comic Sans MS" pitchFamily="66" charset="0"/>
                <a:cs typeface="Arial" pitchFamily="34" charset="0"/>
              </a:rPr>
              <a:t>Processes </a:t>
            </a:r>
            <a:r>
              <a:rPr lang="en-AU" sz="1100" b="1" dirty="0">
                <a:solidFill>
                  <a:prstClr val="black"/>
                </a:solidFill>
                <a:latin typeface="Comic Sans MS" pitchFamily="66" charset="0"/>
                <a:cs typeface="Arial" pitchFamily="34" charset="0"/>
              </a:rPr>
              <a:t>of change-</a:t>
            </a:r>
            <a:endParaRPr lang="en-AU" sz="1200" b="1" dirty="0" smtClean="0">
              <a:solidFill>
                <a:prstClr val="black"/>
              </a:solidFill>
              <a:latin typeface="Comic Sans MS" panose="030F0702030302020204" pitchFamily="66" charset="0"/>
            </a:endParaRPr>
          </a:p>
          <a:p>
            <a:r>
              <a:rPr lang="en-AU" sz="1100" b="1" dirty="0" smtClean="0">
                <a:solidFill>
                  <a:prstClr val="black"/>
                </a:solidFill>
                <a:latin typeface="Comic Sans MS" panose="030F0702030302020204" pitchFamily="66" charset="0"/>
              </a:rPr>
              <a:t>	Demographic changes. </a:t>
            </a:r>
            <a:r>
              <a:rPr lang="en-AU" sz="1100" dirty="0" smtClean="0">
                <a:solidFill>
                  <a:prstClr val="black"/>
                </a:solidFill>
                <a:latin typeface="Comic Sans MS" panose="030F0702030302020204" pitchFamily="66" charset="0"/>
              </a:rPr>
              <a:t>Many teenage communities have a membership drawn from a particular age group. Other communities may not be as narrowly defined, but many have a generational focus. Retirees, for example, often form communities based on shared social organisation. With plenty of discretionary time, they often join leisure-related clubs or become active in community-based organisations.</a:t>
            </a:r>
          </a:p>
          <a:p>
            <a:r>
              <a:rPr lang="en-AU" sz="1100" dirty="0">
                <a:solidFill>
                  <a:prstClr val="black"/>
                </a:solidFill>
                <a:latin typeface="Comic Sans MS" panose="030F0702030302020204" pitchFamily="66" charset="0"/>
              </a:rPr>
              <a:t>	In some cases, retirees form communities based on </a:t>
            </a:r>
            <a:r>
              <a:rPr lang="en-AU" sz="1100" dirty="0" smtClean="0">
                <a:solidFill>
                  <a:prstClr val="black"/>
                </a:solidFill>
                <a:latin typeface="Comic Sans MS" panose="030F0702030302020204" pitchFamily="66" charset="0"/>
              </a:rPr>
              <a:t>shared space</a:t>
            </a:r>
            <a:r>
              <a:rPr lang="en-AU" sz="1100" dirty="0">
                <a:solidFill>
                  <a:prstClr val="black"/>
                </a:solidFill>
                <a:latin typeface="Comic Sans MS" panose="030F0702030302020204" pitchFamily="66" charset="0"/>
              </a:rPr>
              <a:t>. Retirement villages and resort settlements, such as </a:t>
            </a:r>
            <a:r>
              <a:rPr lang="en-AU" sz="1100" dirty="0" smtClean="0">
                <a:solidFill>
                  <a:prstClr val="black"/>
                </a:solidFill>
                <a:latin typeface="Comic Sans MS" panose="030F0702030302020204" pitchFamily="66" charset="0"/>
              </a:rPr>
              <a:t>Port Macquarie</a:t>
            </a:r>
            <a:r>
              <a:rPr lang="en-AU" sz="1100" dirty="0">
                <a:solidFill>
                  <a:prstClr val="black"/>
                </a:solidFill>
                <a:latin typeface="Comic Sans MS" panose="030F0702030302020204" pitchFamily="66" charset="0"/>
              </a:rPr>
              <a:t>, are some of the more obvious </a:t>
            </a:r>
            <a:r>
              <a:rPr lang="en-AU" sz="1100" dirty="0" smtClean="0">
                <a:solidFill>
                  <a:prstClr val="black"/>
                </a:solidFill>
                <a:latin typeface="Comic Sans MS" panose="030F0702030302020204" pitchFamily="66" charset="0"/>
              </a:rPr>
              <a:t>examples. Another </a:t>
            </a:r>
            <a:r>
              <a:rPr lang="en-AU" sz="1100" dirty="0">
                <a:solidFill>
                  <a:prstClr val="black"/>
                </a:solidFill>
                <a:latin typeface="Comic Sans MS" panose="030F0702030302020204" pitchFamily="66" charset="0"/>
              </a:rPr>
              <a:t>important demographic trend is the changing structure </a:t>
            </a:r>
            <a:r>
              <a:rPr lang="en-AU" sz="1100" dirty="0" smtClean="0">
                <a:solidFill>
                  <a:prstClr val="black"/>
                </a:solidFill>
                <a:latin typeface="Comic Sans MS" panose="030F0702030302020204" pitchFamily="66" charset="0"/>
              </a:rPr>
              <a:t>of the </a:t>
            </a:r>
            <a:r>
              <a:rPr lang="en-AU" sz="1100" dirty="0">
                <a:solidFill>
                  <a:prstClr val="black"/>
                </a:solidFill>
                <a:latin typeface="Comic Sans MS" panose="030F0702030302020204" pitchFamily="66" charset="0"/>
              </a:rPr>
              <a:t>Australian </a:t>
            </a:r>
            <a:r>
              <a:rPr lang="en-AU" sz="1100" dirty="0" smtClean="0">
                <a:solidFill>
                  <a:prstClr val="black"/>
                </a:solidFill>
                <a:latin typeface="Comic Sans MS" panose="030F0702030302020204" pitchFamily="66" charset="0"/>
              </a:rPr>
              <a:t>family. </a:t>
            </a:r>
            <a:r>
              <a:rPr lang="en-AU" sz="1100" dirty="0">
                <a:solidFill>
                  <a:prstClr val="black"/>
                </a:solidFill>
                <a:latin typeface="Comic Sans MS" panose="030F0702030302020204" pitchFamily="66" charset="0"/>
              </a:rPr>
              <a:t>The traditional family unit (</a:t>
            </a:r>
            <a:r>
              <a:rPr lang="en-AU" sz="1100" dirty="0" smtClean="0">
                <a:solidFill>
                  <a:prstClr val="black"/>
                </a:solidFill>
                <a:latin typeface="Comic Sans MS" panose="030F0702030302020204" pitchFamily="66" charset="0"/>
              </a:rPr>
              <a:t>the couple </a:t>
            </a:r>
            <a:r>
              <a:rPr lang="en-AU" sz="1100" dirty="0">
                <a:solidFill>
                  <a:prstClr val="black"/>
                </a:solidFill>
                <a:latin typeface="Comic Sans MS" panose="030F0702030302020204" pitchFamily="66" charset="0"/>
              </a:rPr>
              <a:t>family with children) is in decline, while the proportions </a:t>
            </a:r>
            <a:r>
              <a:rPr lang="en-AU" sz="1100" dirty="0" smtClean="0">
                <a:solidFill>
                  <a:prstClr val="black"/>
                </a:solidFill>
                <a:latin typeface="Comic Sans MS" panose="030F0702030302020204" pitchFamily="66" charset="0"/>
              </a:rPr>
              <a:t>of couple-only </a:t>
            </a:r>
            <a:r>
              <a:rPr lang="en-AU" sz="1100" dirty="0">
                <a:solidFill>
                  <a:prstClr val="black"/>
                </a:solidFill>
                <a:latin typeface="Comic Sans MS" panose="030F0702030302020204" pitchFamily="66" charset="0"/>
              </a:rPr>
              <a:t>family units and one-parent-with-children family </a:t>
            </a:r>
            <a:r>
              <a:rPr lang="en-AU" sz="1100" dirty="0" smtClean="0">
                <a:solidFill>
                  <a:prstClr val="black"/>
                </a:solidFill>
                <a:latin typeface="Comic Sans MS" panose="030F0702030302020204" pitchFamily="66" charset="0"/>
              </a:rPr>
              <a:t>units are </a:t>
            </a:r>
            <a:r>
              <a:rPr lang="en-AU" sz="1100" dirty="0">
                <a:solidFill>
                  <a:prstClr val="black"/>
                </a:solidFill>
                <a:latin typeface="Comic Sans MS" panose="030F0702030302020204" pitchFamily="66" charset="0"/>
              </a:rPr>
              <a:t>on the increase. The increase in the proportion of </a:t>
            </a:r>
            <a:r>
              <a:rPr lang="en-AU" sz="1100" dirty="0" smtClean="0">
                <a:solidFill>
                  <a:prstClr val="black"/>
                </a:solidFill>
                <a:latin typeface="Comic Sans MS" panose="030F0702030302020204" pitchFamily="66" charset="0"/>
              </a:rPr>
              <a:t>one-parent with- children </a:t>
            </a:r>
            <a:r>
              <a:rPr lang="en-AU" sz="1100" dirty="0">
                <a:solidFill>
                  <a:prstClr val="black"/>
                </a:solidFill>
                <a:latin typeface="Comic Sans MS" panose="030F0702030302020204" pitchFamily="66" charset="0"/>
              </a:rPr>
              <a:t>family units has contributed to the ‘</a:t>
            </a:r>
            <a:r>
              <a:rPr lang="en-AU" sz="1100" dirty="0" smtClean="0">
                <a:solidFill>
                  <a:prstClr val="black"/>
                </a:solidFill>
                <a:latin typeface="Comic Sans MS" panose="030F0702030302020204" pitchFamily="66" charset="0"/>
              </a:rPr>
              <a:t>feminisation of </a:t>
            </a:r>
            <a:r>
              <a:rPr lang="en-AU" sz="1100" dirty="0">
                <a:solidFill>
                  <a:prstClr val="black"/>
                </a:solidFill>
                <a:latin typeface="Comic Sans MS" panose="030F0702030302020204" pitchFamily="66" charset="0"/>
              </a:rPr>
              <a:t>poverty’: Australia’s poorest suburbs have a </a:t>
            </a:r>
            <a:r>
              <a:rPr lang="en-AU" sz="1100" dirty="0" smtClean="0">
                <a:solidFill>
                  <a:prstClr val="black"/>
                </a:solidFill>
                <a:latin typeface="Comic Sans MS" panose="030F0702030302020204" pitchFamily="66" charset="0"/>
              </a:rPr>
              <a:t>disproportionate number </a:t>
            </a:r>
            <a:r>
              <a:rPr lang="en-AU" sz="1100" dirty="0">
                <a:solidFill>
                  <a:prstClr val="black"/>
                </a:solidFill>
                <a:latin typeface="Comic Sans MS" panose="030F0702030302020204" pitchFamily="66" charset="0"/>
              </a:rPr>
              <a:t>of one-parent (usually the mother) households.</a:t>
            </a:r>
          </a:p>
          <a:p>
            <a:r>
              <a:rPr lang="en-AU" sz="1100" b="1" dirty="0" smtClean="0">
                <a:solidFill>
                  <a:prstClr val="black"/>
                </a:solidFill>
                <a:latin typeface="Comic Sans MS" panose="030F0702030302020204" pitchFamily="66" charset="0"/>
              </a:rPr>
              <a:t>	Impact of natural disasters. </a:t>
            </a:r>
            <a:r>
              <a:rPr lang="en-AU" sz="1100" dirty="0" smtClean="0">
                <a:solidFill>
                  <a:prstClr val="black"/>
                </a:solidFill>
                <a:latin typeface="Comic Sans MS" panose="030F0702030302020204" pitchFamily="66" charset="0"/>
              </a:rPr>
              <a:t>Natural </a:t>
            </a:r>
            <a:r>
              <a:rPr lang="en-AU" sz="1100" dirty="0">
                <a:solidFill>
                  <a:prstClr val="black"/>
                </a:solidFill>
                <a:latin typeface="Comic Sans MS" panose="030F0702030302020204" pitchFamily="66" charset="0"/>
              </a:rPr>
              <a:t>disasters have the potential to disrupt and even </a:t>
            </a:r>
            <a:r>
              <a:rPr lang="en-AU" sz="1100" dirty="0" smtClean="0">
                <a:solidFill>
                  <a:prstClr val="black"/>
                </a:solidFill>
                <a:latin typeface="Comic Sans MS" panose="030F0702030302020204" pitchFamily="66" charset="0"/>
              </a:rPr>
              <a:t>destroy communities</a:t>
            </a:r>
            <a:r>
              <a:rPr lang="en-AU" sz="1100" dirty="0">
                <a:solidFill>
                  <a:prstClr val="black"/>
                </a:solidFill>
                <a:latin typeface="Comic Sans MS" panose="030F0702030302020204" pitchFamily="66" charset="0"/>
              </a:rPr>
              <a:t>. Cyclone </a:t>
            </a:r>
            <a:r>
              <a:rPr lang="en-AU" sz="1100" dirty="0" smtClean="0">
                <a:solidFill>
                  <a:prstClr val="black"/>
                </a:solidFill>
                <a:latin typeface="Comic Sans MS" panose="030F0702030302020204" pitchFamily="66" charset="0"/>
              </a:rPr>
              <a:t>Tracy for </a:t>
            </a:r>
            <a:r>
              <a:rPr lang="en-AU" sz="1100" dirty="0">
                <a:solidFill>
                  <a:prstClr val="black"/>
                </a:solidFill>
                <a:latin typeface="Comic Sans MS" panose="030F0702030302020204" pitchFamily="66" charset="0"/>
              </a:rPr>
              <a:t>example, had </a:t>
            </a:r>
            <a:r>
              <a:rPr lang="en-AU" sz="1100" dirty="0" smtClean="0">
                <a:solidFill>
                  <a:prstClr val="black"/>
                </a:solidFill>
                <a:latin typeface="Comic Sans MS" panose="030F0702030302020204" pitchFamily="66" charset="0"/>
              </a:rPr>
              <a:t>a devastating </a:t>
            </a:r>
            <a:r>
              <a:rPr lang="en-AU" sz="1100" dirty="0">
                <a:solidFill>
                  <a:prstClr val="black"/>
                </a:solidFill>
                <a:latin typeface="Comic Sans MS" panose="030F0702030302020204" pitchFamily="66" charset="0"/>
              </a:rPr>
              <a:t>impact on community life in Darwin. Thousands </a:t>
            </a:r>
            <a:r>
              <a:rPr lang="en-AU" sz="1100" dirty="0" smtClean="0">
                <a:solidFill>
                  <a:prstClr val="black"/>
                </a:solidFill>
                <a:latin typeface="Comic Sans MS" panose="030F0702030302020204" pitchFamily="66" charset="0"/>
              </a:rPr>
              <a:t>of people </a:t>
            </a:r>
            <a:r>
              <a:rPr lang="en-AU" sz="1100" dirty="0">
                <a:solidFill>
                  <a:prstClr val="black"/>
                </a:solidFill>
                <a:latin typeface="Comic Sans MS" panose="030F0702030302020204" pitchFamily="66" charset="0"/>
              </a:rPr>
              <a:t>were evacuated from the city; many never </a:t>
            </a:r>
            <a:r>
              <a:rPr lang="en-AU" sz="1100" dirty="0" smtClean="0">
                <a:solidFill>
                  <a:prstClr val="black"/>
                </a:solidFill>
                <a:latin typeface="Comic Sans MS" panose="030F0702030302020204" pitchFamily="66" charset="0"/>
              </a:rPr>
              <a:t>returned. On </a:t>
            </a:r>
            <a:r>
              <a:rPr lang="en-AU" sz="1100" dirty="0">
                <a:solidFill>
                  <a:prstClr val="black"/>
                </a:solidFill>
                <a:latin typeface="Comic Sans MS" panose="030F0702030302020204" pitchFamily="66" charset="0"/>
              </a:rPr>
              <a:t>the other hand, natural disasters can bring communities </a:t>
            </a:r>
            <a:r>
              <a:rPr lang="en-AU" sz="1100" dirty="0" smtClean="0">
                <a:solidFill>
                  <a:prstClr val="black"/>
                </a:solidFill>
                <a:latin typeface="Comic Sans MS" panose="030F0702030302020204" pitchFamily="66" charset="0"/>
              </a:rPr>
              <a:t>closer together</a:t>
            </a:r>
            <a:r>
              <a:rPr lang="en-AU" sz="1100" dirty="0">
                <a:solidFill>
                  <a:prstClr val="black"/>
                </a:solidFill>
                <a:latin typeface="Comic Sans MS" panose="030F0702030302020204" pitchFamily="66" charset="0"/>
              </a:rPr>
              <a:t>. People need to work together to </a:t>
            </a:r>
            <a:r>
              <a:rPr lang="en-AU" sz="1100" dirty="0" smtClean="0">
                <a:solidFill>
                  <a:prstClr val="black"/>
                </a:solidFill>
                <a:latin typeface="Comic Sans MS" panose="030F0702030302020204" pitchFamily="66" charset="0"/>
              </a:rPr>
              <a:t>fight bushfires</a:t>
            </a:r>
            <a:r>
              <a:rPr lang="en-AU" sz="1100" dirty="0">
                <a:solidFill>
                  <a:prstClr val="black"/>
                </a:solidFill>
                <a:latin typeface="Comic Sans MS" panose="030F0702030302020204" pitchFamily="66" charset="0"/>
              </a:rPr>
              <a:t>, </a:t>
            </a:r>
            <a:r>
              <a:rPr lang="en-AU" sz="1100" dirty="0" smtClean="0">
                <a:solidFill>
                  <a:prstClr val="black"/>
                </a:solidFill>
                <a:latin typeface="Comic Sans MS" panose="030F0702030302020204" pitchFamily="66" charset="0"/>
              </a:rPr>
              <a:t>repair damaged </a:t>
            </a:r>
            <a:r>
              <a:rPr lang="en-AU" sz="1100" dirty="0">
                <a:solidFill>
                  <a:prstClr val="black"/>
                </a:solidFill>
                <a:latin typeface="Comic Sans MS" panose="030F0702030302020204" pitchFamily="66" charset="0"/>
              </a:rPr>
              <a:t>levee banks and secure buildings against </a:t>
            </a:r>
            <a:r>
              <a:rPr lang="en-AU" sz="1100" dirty="0" smtClean="0">
                <a:solidFill>
                  <a:prstClr val="black"/>
                </a:solidFill>
                <a:latin typeface="Comic Sans MS" panose="030F0702030302020204" pitchFamily="66" charset="0"/>
              </a:rPr>
              <a:t>cyclonic winds</a:t>
            </a:r>
            <a:r>
              <a:rPr lang="en-AU" sz="1100" dirty="0">
                <a:solidFill>
                  <a:prstClr val="black"/>
                </a:solidFill>
                <a:latin typeface="Comic Sans MS" panose="030F0702030302020204" pitchFamily="66" charset="0"/>
              </a:rPr>
              <a:t>. Following </a:t>
            </a:r>
            <a:r>
              <a:rPr lang="en-AU" sz="1100" dirty="0" smtClean="0">
                <a:solidFill>
                  <a:prstClr val="black"/>
                </a:solidFill>
                <a:latin typeface="Comic Sans MS" panose="030F0702030302020204" pitchFamily="66" charset="0"/>
              </a:rPr>
              <a:t>a disaster</a:t>
            </a:r>
            <a:r>
              <a:rPr lang="en-AU" sz="1100" dirty="0">
                <a:solidFill>
                  <a:prstClr val="black"/>
                </a:solidFill>
                <a:latin typeface="Comic Sans MS" panose="030F0702030302020204" pitchFamily="66" charset="0"/>
              </a:rPr>
              <a:t>, people often work together to </a:t>
            </a:r>
            <a:r>
              <a:rPr lang="en-AU" sz="1100" dirty="0" smtClean="0">
                <a:solidFill>
                  <a:prstClr val="black"/>
                </a:solidFill>
                <a:latin typeface="Comic Sans MS" panose="030F0702030302020204" pitchFamily="66" charset="0"/>
              </a:rPr>
              <a:t>rebuild  communities</a:t>
            </a:r>
            <a:r>
              <a:rPr lang="en-AU" sz="1100" dirty="0">
                <a:solidFill>
                  <a:prstClr val="black"/>
                </a:solidFill>
                <a:latin typeface="Comic Sans MS" panose="030F0702030302020204" pitchFamily="66" charset="0"/>
              </a:rPr>
              <a:t>.</a:t>
            </a:r>
          </a:p>
          <a:p>
            <a:r>
              <a:rPr lang="en-AU" sz="1100" b="1" dirty="0" smtClean="0">
                <a:solidFill>
                  <a:prstClr val="black"/>
                </a:solidFill>
                <a:latin typeface="Comic Sans MS" panose="030F0702030302020204" pitchFamily="66" charset="0"/>
              </a:rPr>
              <a:t>	Intercultural exchanges. </a:t>
            </a:r>
            <a:r>
              <a:rPr lang="en-AU" sz="1100" dirty="0" smtClean="0">
                <a:solidFill>
                  <a:prstClr val="black"/>
                </a:solidFill>
                <a:latin typeface="Comic Sans MS" panose="030F0702030302020204" pitchFamily="66" charset="0"/>
              </a:rPr>
              <a:t>Immigration </a:t>
            </a:r>
            <a:r>
              <a:rPr lang="en-AU" sz="1100" dirty="0">
                <a:solidFill>
                  <a:prstClr val="black"/>
                </a:solidFill>
                <a:latin typeface="Comic Sans MS" panose="030F0702030302020204" pitchFamily="66" charset="0"/>
              </a:rPr>
              <a:t>and tourism have exposed Australian communities </a:t>
            </a:r>
            <a:r>
              <a:rPr lang="en-AU" sz="1100" dirty="0" smtClean="0">
                <a:solidFill>
                  <a:prstClr val="black"/>
                </a:solidFill>
                <a:latin typeface="Comic Sans MS" panose="030F0702030302020204" pitchFamily="66" charset="0"/>
              </a:rPr>
              <a:t>to the </a:t>
            </a:r>
            <a:r>
              <a:rPr lang="en-AU" sz="1100" dirty="0">
                <a:solidFill>
                  <a:prstClr val="black"/>
                </a:solidFill>
                <a:latin typeface="Comic Sans MS" panose="030F0702030302020204" pitchFamily="66" charset="0"/>
              </a:rPr>
              <a:t>cultures of other people. Many of these cultures have </a:t>
            </a:r>
            <a:r>
              <a:rPr lang="en-AU" sz="1100" dirty="0" smtClean="0">
                <a:solidFill>
                  <a:prstClr val="black"/>
                </a:solidFill>
                <a:latin typeface="Comic Sans MS" panose="030F0702030302020204" pitchFamily="66" charset="0"/>
              </a:rPr>
              <a:t>enriched Australian </a:t>
            </a:r>
            <a:r>
              <a:rPr lang="en-AU" sz="1100" dirty="0">
                <a:solidFill>
                  <a:prstClr val="black"/>
                </a:solidFill>
                <a:latin typeface="Comic Sans MS" panose="030F0702030302020204" pitchFamily="66" charset="0"/>
              </a:rPr>
              <a:t>communities. In some cases they have </a:t>
            </a:r>
            <a:r>
              <a:rPr lang="en-AU" sz="1100" dirty="0" smtClean="0">
                <a:solidFill>
                  <a:prstClr val="black"/>
                </a:solidFill>
                <a:latin typeface="Comic Sans MS" panose="030F0702030302020204" pitchFamily="66" charset="0"/>
              </a:rPr>
              <a:t>transformed entire </a:t>
            </a:r>
            <a:r>
              <a:rPr lang="en-AU" sz="1100" dirty="0">
                <a:solidFill>
                  <a:prstClr val="black"/>
                </a:solidFill>
                <a:latin typeface="Comic Sans MS" panose="030F0702030302020204" pitchFamily="66" charset="0"/>
              </a:rPr>
              <a:t>neighbourhoods. For example, Leichhardt is </a:t>
            </a:r>
            <a:r>
              <a:rPr lang="en-AU" sz="1100" dirty="0" smtClean="0">
                <a:solidFill>
                  <a:prstClr val="black"/>
                </a:solidFill>
                <a:latin typeface="Comic Sans MS" panose="030F0702030302020204" pitchFamily="66" charset="0"/>
              </a:rPr>
              <a:t>closely associated </a:t>
            </a:r>
            <a:r>
              <a:rPr lang="en-AU" sz="1100" dirty="0">
                <a:solidFill>
                  <a:prstClr val="black"/>
                </a:solidFill>
                <a:latin typeface="Comic Sans MS" panose="030F0702030302020204" pitchFamily="66" charset="0"/>
              </a:rPr>
              <a:t>with Sydney’s Italian </a:t>
            </a:r>
            <a:r>
              <a:rPr lang="en-AU" sz="1100" dirty="0" smtClean="0">
                <a:solidFill>
                  <a:prstClr val="black"/>
                </a:solidFill>
                <a:latin typeface="Comic Sans MS" panose="030F0702030302020204" pitchFamily="66" charset="0"/>
              </a:rPr>
              <a:t>community. Some </a:t>
            </a:r>
            <a:r>
              <a:rPr lang="en-AU" sz="1100" dirty="0">
                <a:solidFill>
                  <a:prstClr val="black"/>
                </a:solidFill>
                <a:latin typeface="Comic Sans MS" panose="030F0702030302020204" pitchFamily="66" charset="0"/>
              </a:rPr>
              <a:t>of the most obvious examples of the impacts of </a:t>
            </a:r>
            <a:r>
              <a:rPr lang="en-AU" sz="1100" dirty="0" smtClean="0">
                <a:solidFill>
                  <a:prstClr val="black"/>
                </a:solidFill>
                <a:latin typeface="Comic Sans MS" panose="030F0702030302020204" pitchFamily="66" charset="0"/>
              </a:rPr>
              <a:t>cultural integration </a:t>
            </a:r>
            <a:r>
              <a:rPr lang="en-AU" sz="1100" dirty="0">
                <a:solidFill>
                  <a:prstClr val="black"/>
                </a:solidFill>
                <a:latin typeface="Comic Sans MS" panose="030F0702030302020204" pitchFamily="66" charset="0"/>
              </a:rPr>
              <a:t>can be seen in the music we listen to, the </a:t>
            </a:r>
            <a:r>
              <a:rPr lang="en-AU" sz="1100" dirty="0" smtClean="0">
                <a:solidFill>
                  <a:prstClr val="black"/>
                </a:solidFill>
                <a:latin typeface="Comic Sans MS" panose="030F0702030302020204" pitchFamily="66" charset="0"/>
              </a:rPr>
              <a:t>television programs </a:t>
            </a:r>
            <a:r>
              <a:rPr lang="en-AU" sz="1100" dirty="0">
                <a:solidFill>
                  <a:prstClr val="black"/>
                </a:solidFill>
                <a:latin typeface="Comic Sans MS" panose="030F0702030302020204" pitchFamily="66" charset="0"/>
              </a:rPr>
              <a:t>and movies we watch, the food and beverages </a:t>
            </a:r>
            <a:r>
              <a:rPr lang="en-AU" sz="1100" dirty="0" smtClean="0">
                <a:solidFill>
                  <a:prstClr val="black"/>
                </a:solidFill>
                <a:latin typeface="Comic Sans MS" panose="030F0702030302020204" pitchFamily="66" charset="0"/>
              </a:rPr>
              <a:t>we consume</a:t>
            </a:r>
            <a:r>
              <a:rPr lang="en-AU" sz="1100" dirty="0">
                <a:solidFill>
                  <a:prstClr val="black"/>
                </a:solidFill>
                <a:latin typeface="Comic Sans MS" panose="030F0702030302020204" pitchFamily="66" charset="0"/>
              </a:rPr>
              <a:t>, the clothes we wear and the sports we play and watch.</a:t>
            </a:r>
          </a:p>
          <a:p>
            <a:r>
              <a:rPr lang="en-AU" sz="1100" b="1" dirty="0" smtClean="0">
                <a:solidFill>
                  <a:prstClr val="black"/>
                </a:solidFill>
                <a:latin typeface="Comic Sans MS" panose="030F0702030302020204" pitchFamily="66" charset="0"/>
              </a:rPr>
              <a:t>	Recognition of native title </a:t>
            </a:r>
            <a:r>
              <a:rPr lang="en-AU" sz="1100" dirty="0" smtClean="0">
                <a:solidFill>
                  <a:prstClr val="black"/>
                </a:solidFill>
                <a:latin typeface="Comic Sans MS" panose="030F0702030302020204" pitchFamily="66" charset="0"/>
              </a:rPr>
              <a:t>The </a:t>
            </a:r>
            <a:r>
              <a:rPr lang="en-AU" sz="1100" dirty="0">
                <a:solidFill>
                  <a:prstClr val="black"/>
                </a:solidFill>
                <a:latin typeface="Comic Sans MS" panose="030F0702030302020204" pitchFamily="66" charset="0"/>
              </a:rPr>
              <a:t>recognition of Native Title has the potential to </a:t>
            </a:r>
            <a:r>
              <a:rPr lang="en-AU" sz="1100" dirty="0" smtClean="0">
                <a:solidFill>
                  <a:prstClr val="black"/>
                </a:solidFill>
                <a:latin typeface="Comic Sans MS" panose="030F0702030302020204" pitchFamily="66" charset="0"/>
              </a:rPr>
              <a:t>significantly enhance </a:t>
            </a:r>
            <a:r>
              <a:rPr lang="en-AU" sz="1100" dirty="0">
                <a:solidFill>
                  <a:prstClr val="black"/>
                </a:solidFill>
                <a:latin typeface="Comic Sans MS" panose="030F0702030302020204" pitchFamily="66" charset="0"/>
              </a:rPr>
              <a:t>the spiritual and material well-being of </a:t>
            </a:r>
            <a:r>
              <a:rPr lang="en-AU" sz="1100" dirty="0" smtClean="0">
                <a:solidFill>
                  <a:prstClr val="black"/>
                </a:solidFill>
                <a:latin typeface="Comic Sans MS" panose="030F0702030302020204" pitchFamily="66" charset="0"/>
              </a:rPr>
              <a:t>Indigenous Australians</a:t>
            </a:r>
            <a:r>
              <a:rPr lang="en-AU" sz="1100" dirty="0">
                <a:solidFill>
                  <a:prstClr val="black"/>
                </a:solidFill>
                <a:latin typeface="Comic Sans MS" panose="030F0702030302020204" pitchFamily="66" charset="0"/>
              </a:rPr>
              <a:t>. It has, for example, enabled them to exercise </a:t>
            </a:r>
            <a:r>
              <a:rPr lang="en-AU" sz="1100" dirty="0" smtClean="0">
                <a:solidFill>
                  <a:prstClr val="black"/>
                </a:solidFill>
                <a:latin typeface="Comic Sans MS" panose="030F0702030302020204" pitchFamily="66" charset="0"/>
              </a:rPr>
              <a:t>their indigenous </a:t>
            </a:r>
            <a:r>
              <a:rPr lang="en-AU" sz="1100" dirty="0">
                <a:solidFill>
                  <a:prstClr val="black"/>
                </a:solidFill>
                <a:latin typeface="Comic Sans MS" panose="030F0702030302020204" pitchFamily="66" charset="0"/>
              </a:rPr>
              <a:t>rights, strengthened their spiritual attachment to </a:t>
            </a:r>
            <a:r>
              <a:rPr lang="en-AU" sz="1100" dirty="0" smtClean="0">
                <a:solidFill>
                  <a:prstClr val="black"/>
                </a:solidFill>
                <a:latin typeface="Comic Sans MS" panose="030F0702030302020204" pitchFamily="66" charset="0"/>
              </a:rPr>
              <a:t>their traditional </a:t>
            </a:r>
            <a:r>
              <a:rPr lang="en-AU" sz="1100" dirty="0">
                <a:solidFill>
                  <a:prstClr val="black"/>
                </a:solidFill>
                <a:latin typeface="Comic Sans MS" panose="030F0702030302020204" pitchFamily="66" charset="0"/>
              </a:rPr>
              <a:t>lands, provided a source of economic security </a:t>
            </a:r>
            <a:r>
              <a:rPr lang="en-AU" sz="1100" dirty="0" smtClean="0">
                <a:solidFill>
                  <a:prstClr val="black"/>
                </a:solidFill>
                <a:latin typeface="Comic Sans MS" panose="030F0702030302020204" pitchFamily="66" charset="0"/>
              </a:rPr>
              <a:t>and advanced </a:t>
            </a:r>
            <a:r>
              <a:rPr lang="en-AU" sz="1100" dirty="0">
                <a:solidFill>
                  <a:prstClr val="black"/>
                </a:solidFill>
                <a:latin typeface="Comic Sans MS" panose="030F0702030302020204" pitchFamily="66" charset="0"/>
              </a:rPr>
              <a:t>the cause of </a:t>
            </a:r>
            <a:r>
              <a:rPr lang="en-AU" sz="1100" dirty="0" smtClean="0">
                <a:solidFill>
                  <a:prstClr val="black"/>
                </a:solidFill>
                <a:latin typeface="Comic Sans MS" panose="030F0702030302020204" pitchFamily="66" charset="0"/>
              </a:rPr>
              <a:t>reconciliation.</a:t>
            </a:r>
            <a:endParaRPr lang="en-AU" sz="1100" dirty="0">
              <a:solidFill>
                <a:prstClr val="black"/>
              </a:solidFill>
              <a:latin typeface="Comic Sans MS" panose="030F0702030302020204" pitchFamily="66" charset="0"/>
            </a:endParaRPr>
          </a:p>
          <a:p>
            <a:r>
              <a:rPr lang="en-AU" sz="1100" b="1" dirty="0" smtClean="0">
                <a:solidFill>
                  <a:prstClr val="black"/>
                </a:solidFill>
                <a:latin typeface="Comic Sans MS" panose="030F0702030302020204" pitchFamily="66" charset="0"/>
              </a:rPr>
              <a:t>	Resource depletion </a:t>
            </a:r>
            <a:r>
              <a:rPr lang="en-AU" sz="1100" dirty="0" smtClean="0">
                <a:solidFill>
                  <a:prstClr val="black"/>
                </a:solidFill>
                <a:latin typeface="Comic Sans MS" panose="030F0702030302020204" pitchFamily="66" charset="0"/>
              </a:rPr>
              <a:t>Communities </a:t>
            </a:r>
            <a:r>
              <a:rPr lang="en-AU" sz="1100" dirty="0">
                <a:solidFill>
                  <a:prstClr val="black"/>
                </a:solidFill>
                <a:latin typeface="Comic Sans MS" panose="030F0702030302020204" pitchFamily="66" charset="0"/>
              </a:rPr>
              <a:t>whose economic and social well-being is reliant on </a:t>
            </a:r>
            <a:r>
              <a:rPr lang="en-AU" sz="1100" dirty="0" smtClean="0">
                <a:solidFill>
                  <a:prstClr val="black"/>
                </a:solidFill>
                <a:latin typeface="Comic Sans MS" panose="030F0702030302020204" pitchFamily="66" charset="0"/>
              </a:rPr>
              <a:t>the extraction </a:t>
            </a:r>
            <a:r>
              <a:rPr lang="en-AU" sz="1100" dirty="0">
                <a:solidFill>
                  <a:prstClr val="black"/>
                </a:solidFill>
                <a:latin typeface="Comic Sans MS" panose="030F0702030302020204" pitchFamily="66" charset="0"/>
              </a:rPr>
              <a:t>of mineral or timber resources are adversely affected </a:t>
            </a:r>
            <a:r>
              <a:rPr lang="en-AU" sz="1100" dirty="0" smtClean="0">
                <a:solidFill>
                  <a:prstClr val="black"/>
                </a:solidFill>
                <a:latin typeface="Comic Sans MS" panose="030F0702030302020204" pitchFamily="66" charset="0"/>
              </a:rPr>
              <a:t>by the </a:t>
            </a:r>
            <a:r>
              <a:rPr lang="en-AU" sz="1100" dirty="0">
                <a:solidFill>
                  <a:prstClr val="black"/>
                </a:solidFill>
                <a:latin typeface="Comic Sans MS" panose="030F0702030302020204" pitchFamily="66" charset="0"/>
              </a:rPr>
              <a:t>depletion of these resources. Some communities are </a:t>
            </a:r>
            <a:r>
              <a:rPr lang="en-AU" sz="1100" dirty="0" smtClean="0">
                <a:solidFill>
                  <a:prstClr val="black"/>
                </a:solidFill>
                <a:latin typeface="Comic Sans MS" panose="030F0702030302020204" pitchFamily="66" charset="0"/>
              </a:rPr>
              <a:t>abandoned altogether </a:t>
            </a:r>
            <a:r>
              <a:rPr lang="en-AU" sz="1100" dirty="0">
                <a:solidFill>
                  <a:prstClr val="black"/>
                </a:solidFill>
                <a:latin typeface="Comic Sans MS" panose="030F0702030302020204" pitchFamily="66" charset="0"/>
              </a:rPr>
              <a:t>and some undergo a period of rapid decline. Others </a:t>
            </a:r>
            <a:r>
              <a:rPr lang="en-AU" sz="1100" dirty="0" smtClean="0">
                <a:solidFill>
                  <a:prstClr val="black"/>
                </a:solidFill>
                <a:latin typeface="Comic Sans MS" panose="030F0702030302020204" pitchFamily="66" charset="0"/>
              </a:rPr>
              <a:t>are able </a:t>
            </a:r>
            <a:r>
              <a:rPr lang="en-AU" sz="1100" dirty="0">
                <a:solidFill>
                  <a:prstClr val="black"/>
                </a:solidFill>
                <a:latin typeface="Comic Sans MS" panose="030F0702030302020204" pitchFamily="66" charset="0"/>
              </a:rPr>
              <a:t>to survive by developing other functions, such as tourism.</a:t>
            </a:r>
            <a:endParaRPr lang="en-AU" sz="1100" dirty="0" smtClean="0">
              <a:solidFill>
                <a:prstClr val="black"/>
              </a:solidFill>
              <a:latin typeface="Comic Sans MS" panose="030F0702030302020204" pitchFamily="66" charset="0"/>
            </a:endParaRPr>
          </a:p>
          <a:p>
            <a:endParaRPr lang="en-AU" sz="12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664079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community </a:t>
            </a:r>
            <a:r>
              <a:rPr lang="en-AU" sz="1200" b="1" dirty="0" smtClean="0">
                <a:solidFill>
                  <a:prstClr val="black"/>
                </a:solidFill>
                <a:latin typeface="Comic Sans MS" pitchFamily="66" charset="0"/>
                <a:cs typeface="Arial" pitchFamily="34" charset="0"/>
              </a:rPr>
              <a:t>7: Investigating a community (15 </a:t>
            </a:r>
            <a:r>
              <a:rPr lang="en-AU" sz="1200" b="1" dirty="0">
                <a:solidFill>
                  <a:prstClr val="black"/>
                </a:solidFill>
                <a:latin typeface="Comic Sans MS" pitchFamily="66" charset="0"/>
                <a:cs typeface="Arial" pitchFamily="34" charset="0"/>
              </a:rPr>
              <a:t>mins) Read and do the following </a:t>
            </a:r>
            <a:r>
              <a:rPr lang="en-AU" sz="1200" b="1" dirty="0" smtClean="0">
                <a:solidFill>
                  <a:prstClr val="black"/>
                </a:solidFill>
                <a:latin typeface="Comic Sans MS" pitchFamily="66" charset="0"/>
                <a:cs typeface="Arial" pitchFamily="34" charset="0"/>
              </a:rPr>
              <a:t>activities</a:t>
            </a:r>
          </a:p>
          <a:p>
            <a:endParaRPr lang="en-AU" sz="1200" b="1" dirty="0">
              <a:solidFill>
                <a:prstClr val="black"/>
              </a:solidFill>
              <a:latin typeface="Comic Sans MS" pitchFamily="66" charset="0"/>
              <a:cs typeface="Arial" pitchFamily="34" charset="0"/>
            </a:endParaRP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a:t>
            </a:r>
            <a:r>
              <a:rPr lang="en-AU" sz="1200" dirty="0" smtClean="0">
                <a:solidFill>
                  <a:prstClr val="black"/>
                </a:solidFill>
                <a:latin typeface="Comic Sans MS" pitchFamily="66" charset="0"/>
                <a:cs typeface="Arial" pitchFamily="34" charset="0"/>
              </a:rPr>
              <a:t>_______________________________________________________________________</a:t>
            </a:r>
            <a:endParaRPr lang="en-AU" sz="1200" dirty="0">
              <a:solidFill>
                <a:prstClr val="black"/>
              </a:solidFill>
              <a:latin typeface="Comic Sans MS" pitchFamily="66" charset="0"/>
              <a:cs typeface="Arial" pitchFamily="34" charset="0"/>
            </a:endParaRP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a:t>
            </a:r>
            <a:r>
              <a:rPr lang="en-AU" sz="1200" dirty="0" smtClean="0">
                <a:solidFill>
                  <a:prstClr val="black"/>
                </a:solidFill>
                <a:latin typeface="Comic Sans MS" pitchFamily="66" charset="0"/>
                <a:cs typeface="Arial" pitchFamily="34" charset="0"/>
              </a:rPr>
              <a:t>: c</a:t>
            </a:r>
            <a:r>
              <a:rPr lang="en-AU" sz="1200" dirty="0" smtClean="0">
                <a:solidFill>
                  <a:prstClr val="black"/>
                </a:solidFill>
                <a:latin typeface="Comic Sans MS" panose="030F0702030302020204" pitchFamily="66" charset="0"/>
              </a:rPr>
              <a:t>haracteristics, </a:t>
            </a:r>
            <a:r>
              <a:rPr lang="en-AU" sz="1200" dirty="0">
                <a:solidFill>
                  <a:prstClr val="black"/>
                </a:solidFill>
                <a:latin typeface="Comic Sans MS" panose="030F0702030302020204" pitchFamily="66" charset="0"/>
              </a:rPr>
              <a:t>statistical </a:t>
            </a:r>
            <a:r>
              <a:rPr lang="en-AU" sz="1200" dirty="0" smtClean="0">
                <a:solidFill>
                  <a:prstClr val="black"/>
                </a:solidFill>
                <a:latin typeface="Comic Sans MS" panose="030F0702030302020204" pitchFamily="66" charset="0"/>
              </a:rPr>
              <a:t>, surveys,  visually</a:t>
            </a:r>
          </a:p>
          <a:p>
            <a:pPr marL="228600" indent="-228600">
              <a:buFont typeface="+mj-lt"/>
              <a:buAutoNum type="arabicPeriod"/>
            </a:pPr>
            <a:r>
              <a:rPr lang="en-AU" sz="1200" dirty="0">
                <a:solidFill>
                  <a:prstClr val="black"/>
                </a:solidFill>
                <a:latin typeface="Comic Sans MS" pitchFamily="66" charset="0"/>
                <a:cs typeface="Arial" pitchFamily="34" charset="0"/>
              </a:rPr>
              <a:t>What 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r>
              <a:rPr lang="en-AU" sz="1200" dirty="0">
                <a:solidFill>
                  <a:prstClr val="black"/>
                </a:solidFill>
                <a:latin typeface="Comic Sans MS" pitchFamily="66" charset="0"/>
                <a:cs typeface="Arial" pitchFamily="34" charset="0"/>
              </a:rPr>
              <a:t>6. In </a:t>
            </a:r>
            <a:r>
              <a:rPr lang="en-AU" sz="1200" dirty="0" smtClean="0">
                <a:solidFill>
                  <a:prstClr val="black"/>
                </a:solidFill>
                <a:latin typeface="Comic Sans MS" pitchFamily="66" charset="0"/>
                <a:cs typeface="Arial" pitchFamily="34" charset="0"/>
              </a:rPr>
              <a:t>summary how can the ABS provide data to build up a community survey.</a:t>
            </a:r>
            <a:endParaRPr lang="en-AU" sz="1200" dirty="0" smtClean="0">
              <a:solidFill>
                <a:prstClr val="black"/>
              </a:solidFill>
              <a:latin typeface="Comic Sans MS" panose="030F0702030302020204" pitchFamily="66" charset="0"/>
            </a:endParaRPr>
          </a:p>
          <a:p>
            <a:pPr marL="228600" indent="-228600">
              <a:buFont typeface="+mj-lt"/>
              <a:buAutoNum type="arabicPeriod"/>
            </a:pPr>
            <a:endParaRPr lang="en-AU" sz="1200" dirty="0" smtClean="0">
              <a:solidFill>
                <a:prstClr val="black"/>
              </a:solidFill>
              <a:latin typeface="Comic Sans MS" panose="030F0702030302020204" pitchFamily="66" charset="0"/>
            </a:endParaRPr>
          </a:p>
          <a:p>
            <a:r>
              <a:rPr lang="en-AU" sz="1200" b="1" dirty="0">
                <a:solidFill>
                  <a:prstClr val="black"/>
                </a:solidFill>
                <a:latin typeface="Comic Sans MS" pitchFamily="66" charset="0"/>
                <a:cs typeface="Arial" pitchFamily="34" charset="0"/>
              </a:rPr>
              <a:t>Investigating a community </a:t>
            </a:r>
            <a:endParaRPr lang="en-AU" sz="1200" b="1" dirty="0" smtClean="0">
              <a:solidFill>
                <a:prstClr val="black"/>
              </a:solidFill>
              <a:latin typeface="Comic Sans MS" pitchFamily="66" charset="0"/>
              <a:cs typeface="Arial" pitchFamily="34" charset="0"/>
            </a:endParaRPr>
          </a:p>
          <a:p>
            <a:r>
              <a:rPr lang="en-AU" sz="1200" b="1" dirty="0">
                <a:solidFill>
                  <a:prstClr val="black"/>
                </a:solidFill>
                <a:latin typeface="Comic Sans MS" pitchFamily="66" charset="0"/>
                <a:cs typeface="Arial" pitchFamily="34" charset="0"/>
              </a:rPr>
              <a:t>	</a:t>
            </a:r>
            <a:r>
              <a:rPr lang="en-AU" sz="1200" dirty="0" smtClean="0">
                <a:solidFill>
                  <a:prstClr val="black"/>
                </a:solidFill>
                <a:latin typeface="Comic Sans MS" panose="030F0702030302020204" pitchFamily="66" charset="0"/>
              </a:rPr>
              <a:t>Many </a:t>
            </a:r>
            <a:r>
              <a:rPr lang="en-AU" sz="1200" dirty="0">
                <a:solidFill>
                  <a:prstClr val="black"/>
                </a:solidFill>
                <a:latin typeface="Comic Sans MS" panose="030F0702030302020204" pitchFamily="66" charset="0"/>
              </a:rPr>
              <a:t>of the characteristics of a community cannot be observed </a:t>
            </a:r>
            <a:r>
              <a:rPr lang="en-AU" sz="1200" dirty="0" smtClean="0">
                <a:solidFill>
                  <a:prstClr val="black"/>
                </a:solidFill>
                <a:latin typeface="Comic Sans MS" panose="030F0702030302020204" pitchFamily="66" charset="0"/>
              </a:rPr>
              <a:t>visually</a:t>
            </a:r>
            <a:r>
              <a:rPr lang="en-AU" sz="1200" dirty="0">
                <a:solidFill>
                  <a:prstClr val="black"/>
                </a:solidFill>
                <a:latin typeface="Comic Sans MS" panose="030F0702030302020204" pitchFamily="66" charset="0"/>
              </a:rPr>
              <a:t>. Looking at the type and size of homes, the </a:t>
            </a:r>
            <a:r>
              <a:rPr lang="en-AU" sz="1200" dirty="0" smtClean="0">
                <a:solidFill>
                  <a:prstClr val="black"/>
                </a:solidFill>
                <a:latin typeface="Comic Sans MS" panose="030F0702030302020204" pitchFamily="66" charset="0"/>
              </a:rPr>
              <a:t>general streetscape</a:t>
            </a:r>
            <a:r>
              <a:rPr lang="en-AU" sz="1200" dirty="0">
                <a:solidFill>
                  <a:prstClr val="black"/>
                </a:solidFill>
                <a:latin typeface="Comic Sans MS" panose="030F0702030302020204" pitchFamily="66" charset="0"/>
              </a:rPr>
              <a:t>, and the range of shops and restaurants serving </a:t>
            </a:r>
            <a:r>
              <a:rPr lang="en-AU" sz="1200" dirty="0" smtClean="0">
                <a:solidFill>
                  <a:prstClr val="black"/>
                </a:solidFill>
                <a:latin typeface="Comic Sans MS" panose="030F0702030302020204" pitchFamily="66" charset="0"/>
              </a:rPr>
              <a:t>the area </a:t>
            </a:r>
            <a:r>
              <a:rPr lang="en-AU" sz="1200" dirty="0">
                <a:solidFill>
                  <a:prstClr val="black"/>
                </a:solidFill>
                <a:latin typeface="Comic Sans MS" panose="030F0702030302020204" pitchFamily="66" charset="0"/>
              </a:rPr>
              <a:t>may suggest some features of the community, but </a:t>
            </a:r>
            <a:r>
              <a:rPr lang="en-AU" sz="1200" dirty="0" smtClean="0">
                <a:solidFill>
                  <a:prstClr val="black"/>
                </a:solidFill>
                <a:latin typeface="Comic Sans MS" panose="030F0702030302020204" pitchFamily="66" charset="0"/>
              </a:rPr>
              <a:t>actual statistics are often </a:t>
            </a:r>
            <a:r>
              <a:rPr lang="en-AU" sz="1200" dirty="0">
                <a:solidFill>
                  <a:prstClr val="black"/>
                </a:solidFill>
                <a:latin typeface="Comic Sans MS" panose="030F0702030302020204" pitchFamily="66" charset="0"/>
              </a:rPr>
              <a:t>needed before any conclusions can be </a:t>
            </a:r>
            <a:r>
              <a:rPr lang="en-AU" sz="1200" dirty="0" smtClean="0">
                <a:solidFill>
                  <a:prstClr val="black"/>
                </a:solidFill>
                <a:latin typeface="Comic Sans MS" panose="030F0702030302020204" pitchFamily="66" charset="0"/>
              </a:rPr>
              <a:t>drawn. The </a:t>
            </a:r>
            <a:r>
              <a:rPr lang="en-AU" sz="1200" dirty="0">
                <a:solidFill>
                  <a:prstClr val="black"/>
                </a:solidFill>
                <a:latin typeface="Comic Sans MS" panose="030F0702030302020204" pitchFamily="66" charset="0"/>
              </a:rPr>
              <a:t>best source of statistical data for any area of Australia </a:t>
            </a:r>
            <a:r>
              <a:rPr lang="en-AU" sz="1200" dirty="0" smtClean="0">
                <a:solidFill>
                  <a:prstClr val="black"/>
                </a:solidFill>
                <a:latin typeface="Comic Sans MS" panose="030F0702030302020204" pitchFamily="66" charset="0"/>
              </a:rPr>
              <a:t>is the </a:t>
            </a:r>
            <a:r>
              <a:rPr lang="en-AU" sz="1200" b="1" dirty="0">
                <a:solidFill>
                  <a:prstClr val="black"/>
                </a:solidFill>
                <a:latin typeface="Comic Sans MS" panose="030F0702030302020204" pitchFamily="66" charset="0"/>
              </a:rPr>
              <a:t>Australian Bureau of Statistics </a:t>
            </a:r>
            <a:r>
              <a:rPr lang="en-AU" sz="1200" dirty="0">
                <a:solidFill>
                  <a:prstClr val="black"/>
                </a:solidFill>
                <a:latin typeface="Comic Sans MS" panose="030F0702030302020204" pitchFamily="66" charset="0"/>
              </a:rPr>
              <a:t>(ABS), which is </a:t>
            </a:r>
            <a:r>
              <a:rPr lang="en-AU" sz="1200" dirty="0" smtClean="0">
                <a:solidFill>
                  <a:prstClr val="black"/>
                </a:solidFill>
                <a:latin typeface="Comic Sans MS" panose="030F0702030302020204" pitchFamily="66" charset="0"/>
              </a:rPr>
              <a:t>recognised throughout </a:t>
            </a:r>
            <a:r>
              <a:rPr lang="en-AU" sz="1200" dirty="0">
                <a:solidFill>
                  <a:prstClr val="black"/>
                </a:solidFill>
                <a:latin typeface="Comic Sans MS" panose="030F0702030302020204" pitchFamily="66" charset="0"/>
              </a:rPr>
              <a:t>the world as one of the best gatherers of </a:t>
            </a:r>
            <a:r>
              <a:rPr lang="en-AU" sz="1200" dirty="0" smtClean="0">
                <a:solidFill>
                  <a:prstClr val="black"/>
                </a:solidFill>
                <a:latin typeface="Comic Sans MS" panose="030F0702030302020204" pitchFamily="66" charset="0"/>
              </a:rPr>
              <a:t>statistical data</a:t>
            </a:r>
            <a:r>
              <a:rPr lang="en-AU" sz="1200" dirty="0">
                <a:solidFill>
                  <a:prstClr val="black"/>
                </a:solidFill>
                <a:latin typeface="Comic Sans MS" panose="030F0702030302020204" pitchFamily="66" charset="0"/>
              </a:rPr>
              <a:t>. This government agency conducts a </a:t>
            </a:r>
            <a:r>
              <a:rPr lang="en-AU" sz="1200" b="1" dirty="0">
                <a:solidFill>
                  <a:prstClr val="black"/>
                </a:solidFill>
                <a:latin typeface="Comic Sans MS" panose="030F0702030302020204" pitchFamily="66" charset="0"/>
              </a:rPr>
              <a:t>census </a:t>
            </a:r>
            <a:r>
              <a:rPr lang="en-AU" sz="1200" dirty="0">
                <a:solidFill>
                  <a:prstClr val="black"/>
                </a:solidFill>
                <a:latin typeface="Comic Sans MS" panose="030F0702030302020204" pitchFamily="66" charset="0"/>
              </a:rPr>
              <a:t>of every </a:t>
            </a:r>
            <a:r>
              <a:rPr lang="en-AU" sz="1200" dirty="0" smtClean="0">
                <a:solidFill>
                  <a:prstClr val="black"/>
                </a:solidFill>
                <a:latin typeface="Comic Sans MS" panose="030F0702030302020204" pitchFamily="66" charset="0"/>
              </a:rPr>
              <a:t>Australian household </a:t>
            </a:r>
            <a:r>
              <a:rPr lang="en-AU" sz="1200" dirty="0">
                <a:solidFill>
                  <a:prstClr val="black"/>
                </a:solidFill>
                <a:latin typeface="Comic Sans MS" panose="030F0702030302020204" pitchFamily="66" charset="0"/>
              </a:rPr>
              <a:t>every five years. During the census, a range </a:t>
            </a:r>
            <a:r>
              <a:rPr lang="en-AU" sz="1200" dirty="0" smtClean="0">
                <a:solidFill>
                  <a:prstClr val="black"/>
                </a:solidFill>
                <a:latin typeface="Comic Sans MS" panose="030F0702030302020204" pitchFamily="66" charset="0"/>
              </a:rPr>
              <a:t>of data </a:t>
            </a:r>
            <a:r>
              <a:rPr lang="en-AU" sz="1200" dirty="0">
                <a:solidFill>
                  <a:prstClr val="black"/>
                </a:solidFill>
                <a:latin typeface="Comic Sans MS" panose="030F0702030302020204" pitchFamily="66" charset="0"/>
              </a:rPr>
              <a:t>is obtained, including details of people’s occupations, </a:t>
            </a:r>
            <a:r>
              <a:rPr lang="en-AU" sz="1200" dirty="0" smtClean="0">
                <a:solidFill>
                  <a:prstClr val="black"/>
                </a:solidFill>
                <a:latin typeface="Comic Sans MS" panose="030F0702030302020204" pitchFamily="66" charset="0"/>
              </a:rPr>
              <a:t>ages, families</a:t>
            </a:r>
            <a:r>
              <a:rPr lang="en-AU" sz="1200" dirty="0">
                <a:solidFill>
                  <a:prstClr val="black"/>
                </a:solidFill>
                <a:latin typeface="Comic Sans MS" panose="030F0702030302020204" pitchFamily="66" charset="0"/>
              </a:rPr>
              <a:t>, religion, education and ethnic background.</a:t>
            </a:r>
          </a:p>
          <a:p>
            <a:r>
              <a:rPr lang="en-AU" sz="1200" dirty="0" smtClean="0">
                <a:solidFill>
                  <a:prstClr val="black"/>
                </a:solidFill>
                <a:latin typeface="Comic Sans MS" panose="030F0702030302020204" pitchFamily="66" charset="0"/>
              </a:rPr>
              <a:t>	At </a:t>
            </a:r>
            <a:r>
              <a:rPr lang="en-AU" sz="1200" dirty="0">
                <a:solidFill>
                  <a:prstClr val="black"/>
                </a:solidFill>
                <a:latin typeface="Comic Sans MS" panose="030F0702030302020204" pitchFamily="66" charset="0"/>
              </a:rPr>
              <a:t>other times the ABS uses surveys to gather </a:t>
            </a:r>
            <a:r>
              <a:rPr lang="en-AU" sz="1200" dirty="0" smtClean="0">
                <a:solidFill>
                  <a:prstClr val="black"/>
                </a:solidFill>
                <a:latin typeface="Comic Sans MS" panose="030F0702030302020204" pitchFamily="66" charset="0"/>
              </a:rPr>
              <a:t>information from </a:t>
            </a:r>
            <a:r>
              <a:rPr lang="en-AU" sz="1200" dirty="0">
                <a:solidFill>
                  <a:prstClr val="black"/>
                </a:solidFill>
                <a:latin typeface="Comic Sans MS" panose="030F0702030302020204" pitchFamily="66" charset="0"/>
              </a:rPr>
              <a:t>a sample of the population. All this information is </a:t>
            </a:r>
            <a:r>
              <a:rPr lang="en-AU" sz="1200" dirty="0" smtClean="0">
                <a:solidFill>
                  <a:prstClr val="black"/>
                </a:solidFill>
                <a:latin typeface="Comic Sans MS" panose="030F0702030302020204" pitchFamily="66" charset="0"/>
              </a:rPr>
              <a:t>readily available </a:t>
            </a:r>
            <a:r>
              <a:rPr lang="en-AU" sz="1200" dirty="0">
                <a:solidFill>
                  <a:prstClr val="black"/>
                </a:solidFill>
                <a:latin typeface="Comic Sans MS" panose="030F0702030302020204" pitchFamily="66" charset="0"/>
              </a:rPr>
              <a:t>to the public. Many public libraries keep a range of </a:t>
            </a:r>
            <a:r>
              <a:rPr lang="en-AU" sz="1200" dirty="0" smtClean="0">
                <a:solidFill>
                  <a:prstClr val="black"/>
                </a:solidFill>
                <a:latin typeface="Comic Sans MS" panose="030F0702030302020204" pitchFamily="66" charset="0"/>
              </a:rPr>
              <a:t>ABS publications</a:t>
            </a:r>
            <a:r>
              <a:rPr lang="en-AU" sz="1200" dirty="0">
                <a:solidFill>
                  <a:prstClr val="black"/>
                </a:solidFill>
                <a:latin typeface="Comic Sans MS" panose="030F0702030302020204" pitchFamily="66" charset="0"/>
              </a:rPr>
              <a:t>. Others can be obtained directly from the ABS </a:t>
            </a:r>
            <a:r>
              <a:rPr lang="en-AU" sz="1200" dirty="0" smtClean="0">
                <a:solidFill>
                  <a:prstClr val="black"/>
                </a:solidFill>
                <a:latin typeface="Comic Sans MS" panose="030F0702030302020204" pitchFamily="66" charset="0"/>
              </a:rPr>
              <a:t>or from </a:t>
            </a:r>
            <a:r>
              <a:rPr lang="en-AU" sz="1200" dirty="0">
                <a:solidFill>
                  <a:prstClr val="black"/>
                </a:solidFill>
                <a:latin typeface="Comic Sans MS" panose="030F0702030302020204" pitchFamily="66" charset="0"/>
              </a:rPr>
              <a:t>government bookshops. Some data, </a:t>
            </a:r>
            <a:r>
              <a:rPr lang="en-AU" sz="1200" dirty="0" smtClean="0">
                <a:solidFill>
                  <a:prstClr val="black"/>
                </a:solidFill>
                <a:latin typeface="Comic Sans MS" panose="030F0702030302020204" pitchFamily="66" charset="0"/>
              </a:rPr>
              <a:t>are </a:t>
            </a:r>
            <a:r>
              <a:rPr lang="en-AU" sz="1200" dirty="0">
                <a:solidFill>
                  <a:prstClr val="black"/>
                </a:solidFill>
                <a:latin typeface="Comic Sans MS" panose="030F0702030302020204" pitchFamily="66" charset="0"/>
              </a:rPr>
              <a:t>available via the Internet </a:t>
            </a:r>
            <a:r>
              <a:rPr lang="en-AU" sz="1200" dirty="0" smtClean="0">
                <a:solidFill>
                  <a:prstClr val="black"/>
                </a:solidFill>
                <a:latin typeface="Comic Sans MS" panose="030F0702030302020204" pitchFamily="66" charset="0"/>
              </a:rPr>
              <a:t>the </a:t>
            </a:r>
            <a:r>
              <a:rPr lang="en-AU" sz="1200" dirty="0">
                <a:solidFill>
                  <a:prstClr val="black"/>
                </a:solidFill>
                <a:latin typeface="Comic Sans MS" panose="030F0702030302020204" pitchFamily="66" charset="0"/>
              </a:rPr>
              <a:t>range of CD-ROM databases produced by the ABS. </a:t>
            </a:r>
            <a:r>
              <a:rPr lang="en-AU" sz="1200" dirty="0" smtClean="0">
                <a:solidFill>
                  <a:prstClr val="black"/>
                </a:solidFill>
                <a:latin typeface="Comic Sans MS" panose="030F0702030302020204" pitchFamily="66" charset="0"/>
              </a:rPr>
              <a:t>Newspapers often </a:t>
            </a:r>
            <a:r>
              <a:rPr lang="en-AU" sz="1200" dirty="0">
                <a:solidFill>
                  <a:prstClr val="black"/>
                </a:solidFill>
                <a:latin typeface="Comic Sans MS" panose="030F0702030302020204" pitchFamily="66" charset="0"/>
              </a:rPr>
              <a:t>use ABS data in a graphic form to illustrate stories</a:t>
            </a:r>
            <a:r>
              <a:rPr lang="en-AU" sz="1200" dirty="0" smtClean="0">
                <a:solidFill>
                  <a:prstClr val="black"/>
                </a:solidFill>
                <a:latin typeface="Comic Sans MS" panose="030F0702030302020204" pitchFamily="66" charset="0"/>
              </a:rPr>
              <a:t>.</a:t>
            </a:r>
          </a:p>
          <a:p>
            <a:endParaRPr lang="en-AU" sz="1200" dirty="0" smtClean="0">
              <a:solidFill>
                <a:prstClr val="black"/>
              </a:solidFill>
              <a:latin typeface="Comic Sans MS" panose="030F0702030302020204" pitchFamily="66" charset="0"/>
            </a:endParaRPr>
          </a:p>
          <a:p>
            <a:r>
              <a:rPr lang="en-AU" sz="1200" b="1" dirty="0" smtClean="0">
                <a:solidFill>
                  <a:prstClr val="black"/>
                </a:solidFill>
                <a:latin typeface="Comic Sans MS" panose="030F0702030302020204" pitchFamily="66" charset="0"/>
              </a:rPr>
              <a:t>Building up a community profile</a:t>
            </a:r>
          </a:p>
          <a:p>
            <a:endParaRPr lang="en-AU" sz="1200" b="1" dirty="0">
              <a:solidFill>
                <a:prstClr val="black"/>
              </a:solidFill>
              <a:latin typeface="Comic Sans MS" panose="030F0702030302020204" pitchFamily="66" charset="0"/>
            </a:endParaRPr>
          </a:p>
          <a:p>
            <a:r>
              <a:rPr lang="en-AU" sz="1200" b="1" dirty="0">
                <a:solidFill>
                  <a:prstClr val="black"/>
                </a:solidFill>
                <a:latin typeface="Comic Sans MS" panose="030F0702030302020204" pitchFamily="66" charset="0"/>
              </a:rPr>
              <a:t>Who lives in the community?</a:t>
            </a:r>
          </a:p>
          <a:p>
            <a:r>
              <a:rPr lang="en-AU" sz="1200" dirty="0">
                <a:solidFill>
                  <a:prstClr val="black"/>
                </a:solidFill>
                <a:latin typeface="Comic Sans MS" panose="030F0702030302020204" pitchFamily="66" charset="0"/>
              </a:rPr>
              <a:t>The ABS can provide you with information about age, birthplace, family size and ethnic background.</a:t>
            </a:r>
          </a:p>
          <a:p>
            <a:r>
              <a:rPr lang="en-AU" sz="1200" b="1" dirty="0">
                <a:solidFill>
                  <a:prstClr val="black"/>
                </a:solidFill>
                <a:latin typeface="Comic Sans MS" panose="030F0702030302020204" pitchFamily="66" charset="0"/>
              </a:rPr>
              <a:t>What can we learn about how the community lives?</a:t>
            </a:r>
          </a:p>
          <a:p>
            <a:r>
              <a:rPr lang="en-AU" sz="1200" dirty="0">
                <a:solidFill>
                  <a:prstClr val="black"/>
                </a:solidFill>
                <a:latin typeface="Comic Sans MS" panose="030F0702030302020204" pitchFamily="66" charset="0"/>
              </a:rPr>
              <a:t>The ABS can provide you with information about income, home ownership, education and occupations.</a:t>
            </a:r>
          </a:p>
          <a:p>
            <a:r>
              <a:rPr lang="en-AU" sz="1200" b="1" dirty="0">
                <a:solidFill>
                  <a:prstClr val="black"/>
                </a:solidFill>
                <a:latin typeface="Comic Sans MS" panose="030F0702030302020204" pitchFamily="66" charset="0"/>
              </a:rPr>
              <a:t>How does this community compare with other areas?</a:t>
            </a:r>
          </a:p>
          <a:p>
            <a:r>
              <a:rPr lang="en-AU" sz="1200" dirty="0">
                <a:solidFill>
                  <a:prstClr val="black"/>
                </a:solidFill>
                <a:latin typeface="Comic Sans MS" panose="030F0702030302020204" pitchFamily="66" charset="0"/>
              </a:rPr>
              <a:t>The statistics mean more when they are compared with those of other areas </a:t>
            </a:r>
            <a:endParaRPr lang="en-AU" sz="1200" dirty="0" smtClean="0">
              <a:solidFill>
                <a:prstClr val="black"/>
              </a:solidFill>
              <a:latin typeface="Comic Sans MS" panose="030F0702030302020204" pitchFamily="66" charset="0"/>
            </a:endParaRPr>
          </a:p>
          <a:p>
            <a:r>
              <a:rPr lang="en-AU" sz="1200" dirty="0" smtClean="0">
                <a:solidFill>
                  <a:prstClr val="black"/>
                </a:solidFill>
                <a:latin typeface="Comic Sans MS" panose="030F0702030302020204" pitchFamily="66" charset="0"/>
              </a:rPr>
              <a:t>	</a:t>
            </a:r>
          </a:p>
          <a:p>
            <a:r>
              <a:rPr lang="en-AU" sz="1200" dirty="0" smtClean="0">
                <a:solidFill>
                  <a:prstClr val="black"/>
                </a:solidFill>
                <a:latin typeface="Comic Sans MS" panose="030F0702030302020204" pitchFamily="66" charset="0"/>
              </a:rPr>
              <a:t>	</a:t>
            </a:r>
            <a:endParaRPr lang="en-AU" sz="12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635118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016" y="0"/>
            <a:ext cx="9145016" cy="7109639"/>
          </a:xfrm>
          <a:prstGeom prst="rect">
            <a:avLst/>
          </a:prstGeom>
        </p:spPr>
        <p:txBody>
          <a:bodyPr wrap="square">
            <a:spAutoFit/>
          </a:bodyPr>
          <a:lstStyle/>
          <a:p>
            <a:r>
              <a:rPr lang="en-AU" sz="1200" b="1" dirty="0">
                <a:solidFill>
                  <a:prstClr val="black"/>
                </a:solidFill>
                <a:latin typeface="Comic Sans MS" pitchFamily="66" charset="0"/>
                <a:cs typeface="Arial" pitchFamily="34" charset="0"/>
              </a:rPr>
              <a:t>Year 9 </a:t>
            </a:r>
            <a:r>
              <a:rPr lang="en-AU" sz="1200" b="1" dirty="0" err="1">
                <a:solidFill>
                  <a:prstClr val="black"/>
                </a:solidFill>
                <a:latin typeface="Comic Sans MS" pitchFamily="66" charset="0"/>
                <a:cs typeface="Arial" pitchFamily="34" charset="0"/>
              </a:rPr>
              <a:t>Geog</a:t>
            </a:r>
            <a:r>
              <a:rPr lang="en-AU" sz="1200" b="1" dirty="0">
                <a:solidFill>
                  <a:prstClr val="black"/>
                </a:solidFill>
                <a:latin typeface="Comic Sans MS" pitchFamily="66" charset="0"/>
                <a:cs typeface="Arial" pitchFamily="34" charset="0"/>
              </a:rPr>
              <a:t> – Australia’s community </a:t>
            </a:r>
            <a:r>
              <a:rPr lang="en-AU" sz="1200" b="1" dirty="0" smtClean="0">
                <a:solidFill>
                  <a:prstClr val="black"/>
                </a:solidFill>
                <a:latin typeface="Comic Sans MS" pitchFamily="66" charset="0"/>
                <a:cs typeface="Arial" pitchFamily="34" charset="0"/>
              </a:rPr>
              <a:t>8: </a:t>
            </a:r>
            <a:r>
              <a:rPr lang="en-AU" sz="1200" b="1" dirty="0">
                <a:solidFill>
                  <a:prstClr val="black"/>
                </a:solidFill>
                <a:latin typeface="Comic Sans MS" panose="030F0702030302020204" pitchFamily="66" charset="0"/>
              </a:rPr>
              <a:t>Interest groups </a:t>
            </a:r>
            <a:r>
              <a:rPr lang="en-AU" sz="1200" b="1" dirty="0" smtClean="0">
                <a:solidFill>
                  <a:prstClr val="black"/>
                </a:solidFill>
                <a:latin typeface="Comic Sans MS" pitchFamily="66" charset="0"/>
                <a:cs typeface="Arial" pitchFamily="34" charset="0"/>
              </a:rPr>
              <a:t>(</a:t>
            </a:r>
            <a:r>
              <a:rPr lang="en-AU" sz="1200" b="1" dirty="0">
                <a:solidFill>
                  <a:prstClr val="black"/>
                </a:solidFill>
                <a:latin typeface="Comic Sans MS" pitchFamily="66" charset="0"/>
                <a:cs typeface="Arial" pitchFamily="34" charset="0"/>
              </a:rPr>
              <a:t>15 mins) Read and do the following activities</a:t>
            </a:r>
          </a:p>
          <a:p>
            <a:pPr marL="228600" indent="-228600">
              <a:buFont typeface="+mj-lt"/>
              <a:buAutoNum type="arabicPeriod"/>
            </a:pPr>
            <a:r>
              <a:rPr lang="en-AU" sz="1200" dirty="0">
                <a:solidFill>
                  <a:prstClr val="black"/>
                </a:solidFill>
                <a:latin typeface="Comic Sans MS" pitchFamily="66" charset="0"/>
                <a:cs typeface="Arial" pitchFamily="34" charset="0"/>
              </a:rPr>
              <a:t>Write down the heading. ________________________________________________________________________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What do you think this piece of writing is about?_______________________________________________________</a:t>
            </a:r>
          </a:p>
          <a:p>
            <a:pPr marL="228600" indent="-228600">
              <a:buFont typeface="+mj-lt"/>
              <a:buAutoNum type="arabicPeriod"/>
            </a:pPr>
            <a:r>
              <a:rPr lang="en-AU" sz="120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pPr>
            <a:r>
              <a:rPr lang="en-AU" sz="1200" dirty="0">
                <a:solidFill>
                  <a:prstClr val="black"/>
                </a:solidFill>
                <a:latin typeface="Comic Sans MS" pitchFamily="66" charset="0"/>
                <a:cs typeface="Arial" pitchFamily="34" charset="0"/>
              </a:rPr>
              <a:t>Underline the following words: </a:t>
            </a:r>
            <a:r>
              <a:rPr lang="en-AU" sz="1200" dirty="0" smtClean="0">
                <a:solidFill>
                  <a:prstClr val="black"/>
                </a:solidFill>
                <a:latin typeface="Comic Sans MS" pitchFamily="66" charset="0"/>
                <a:cs typeface="Arial" pitchFamily="34" charset="0"/>
              </a:rPr>
              <a:t>decision, democratic, grievances, influence, organisations, political, reaction, unevenly</a:t>
            </a:r>
          </a:p>
          <a:p>
            <a:pPr marL="228600" indent="-228600">
              <a:buFont typeface="+mj-lt"/>
              <a:buAutoNum type="arabicPeriod"/>
            </a:pPr>
            <a:r>
              <a:rPr lang="en-AU" sz="1200" dirty="0" smtClean="0">
                <a:solidFill>
                  <a:prstClr val="black"/>
                </a:solidFill>
                <a:latin typeface="Comic Sans MS" pitchFamily="66" charset="0"/>
                <a:cs typeface="Arial" pitchFamily="34" charset="0"/>
              </a:rPr>
              <a:t>What </a:t>
            </a:r>
            <a:r>
              <a:rPr lang="en-AU" sz="1200" dirty="0">
                <a:solidFill>
                  <a:prstClr val="black"/>
                </a:solidFill>
                <a:latin typeface="Comic Sans MS" pitchFamily="66" charset="0"/>
                <a:cs typeface="Arial" pitchFamily="34" charset="0"/>
              </a:rPr>
              <a:t>is the main point of each paragraph?</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smtClean="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smtClean="0">
                <a:solidFill>
                  <a:prstClr val="black"/>
                </a:solidFill>
                <a:latin typeface="Comic Sans MS" pitchFamily="66" charset="0"/>
                <a:cs typeface="Arial" pitchFamily="34" charset="0"/>
              </a:rPr>
              <a:t>___________________________________________________________________________________________</a:t>
            </a:r>
          </a:p>
          <a:p>
            <a:pPr marL="285750" indent="-285750">
              <a:buFont typeface="+mj-lt"/>
              <a:buAutoNum type="romanLcPeriod"/>
            </a:pPr>
            <a:r>
              <a:rPr lang="en-AU" sz="1200" dirty="0" smtClean="0">
                <a:solidFill>
                  <a:prstClr val="black"/>
                </a:solidFill>
                <a:latin typeface="Comic Sans MS" pitchFamily="66" charset="0"/>
                <a:cs typeface="Arial" pitchFamily="34" charset="0"/>
              </a:rPr>
              <a:t>__________________________________________________________________________________________</a:t>
            </a:r>
            <a:endParaRPr lang="en-AU" sz="1200" dirty="0">
              <a:solidFill>
                <a:prstClr val="black"/>
              </a:solidFill>
              <a:latin typeface="Comic Sans MS" pitchFamily="66" charset="0"/>
              <a:cs typeface="Arial" pitchFamily="34" charset="0"/>
            </a:endParaRPr>
          </a:p>
          <a:p>
            <a:pPr marL="285750" indent="-285750"/>
            <a:r>
              <a:rPr lang="en-AU" sz="1200" dirty="0">
                <a:solidFill>
                  <a:prstClr val="black"/>
                </a:solidFill>
                <a:latin typeface="Comic Sans MS" pitchFamily="66" charset="0"/>
                <a:cs typeface="Arial" pitchFamily="34" charset="0"/>
              </a:rPr>
              <a:t>6. In summary </a:t>
            </a:r>
            <a:r>
              <a:rPr lang="en-AU" sz="1200" dirty="0" smtClean="0">
                <a:solidFill>
                  <a:prstClr val="black"/>
                </a:solidFill>
                <a:latin typeface="Comic Sans MS" pitchFamily="66" charset="0"/>
                <a:cs typeface="Arial" pitchFamily="34" charset="0"/>
              </a:rPr>
              <a:t>interest groups are ___________________________________________________________________</a:t>
            </a:r>
          </a:p>
          <a:p>
            <a:pPr marL="285750" indent="-285750"/>
            <a:r>
              <a:rPr lang="en-AU" sz="1200" dirty="0" smtClean="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AU" sz="1200" dirty="0" smtClean="0">
                <a:solidFill>
                  <a:prstClr val="black"/>
                </a:solidFill>
                <a:latin typeface="Comic Sans MS" panose="030F0702030302020204" pitchFamily="66" charset="0"/>
              </a:rPr>
              <a:t>	</a:t>
            </a:r>
          </a:p>
          <a:p>
            <a:r>
              <a:rPr lang="en-AU" sz="1200" dirty="0" smtClean="0">
                <a:solidFill>
                  <a:prstClr val="black"/>
                </a:solidFill>
                <a:latin typeface="Comic Sans MS" panose="030F0702030302020204" pitchFamily="66" charset="0"/>
              </a:rPr>
              <a:t>	</a:t>
            </a:r>
            <a:r>
              <a:rPr lang="en-AU" sz="1200" b="1" dirty="0">
                <a:solidFill>
                  <a:prstClr val="black"/>
                </a:solidFill>
                <a:latin typeface="Comic Sans MS" panose="030F0702030302020204" pitchFamily="66" charset="0"/>
              </a:rPr>
              <a:t> Interest groups </a:t>
            </a:r>
            <a:endParaRPr lang="en-AU" sz="1200" b="1" dirty="0" smtClean="0">
              <a:solidFill>
                <a:prstClr val="black"/>
              </a:solidFill>
              <a:latin typeface="Comic Sans MS" panose="030F0702030302020204" pitchFamily="66" charset="0"/>
            </a:endParaRPr>
          </a:p>
          <a:p>
            <a:r>
              <a:rPr lang="en-AU" sz="1200" b="1" dirty="0">
                <a:solidFill>
                  <a:prstClr val="black"/>
                </a:solidFill>
                <a:latin typeface="Comic Sans MS" panose="030F0702030302020204" pitchFamily="66" charset="0"/>
              </a:rPr>
              <a:t>	</a:t>
            </a:r>
            <a:r>
              <a:rPr lang="en-AU" sz="1200" dirty="0" smtClean="0">
                <a:solidFill>
                  <a:prstClr val="black"/>
                </a:solidFill>
                <a:latin typeface="Comic Sans MS" panose="030F0702030302020204" pitchFamily="66" charset="0"/>
              </a:rPr>
              <a:t>In Australia it is possible for everybody, including teenagers, to join a political party. However, very few people are prepared to become so actively involved in politics. In theory, each individual in Australia has the opportunity to present demands to the government through his or her local representative. Some individuals do take advantage of this opportunity. In reality, however, power is unevenly distributed and most ordinary citizens have little of it. Nevertheless, a great many people do wish to influence decision-makers and, as a result, they join what are called ‘interest groups’.</a:t>
            </a:r>
          </a:p>
          <a:p>
            <a:r>
              <a:rPr lang="en-AU" sz="1200" b="1" dirty="0" smtClean="0">
                <a:solidFill>
                  <a:prstClr val="black"/>
                </a:solidFill>
                <a:latin typeface="Comic Sans MS" panose="030F0702030302020204" pitchFamily="66" charset="0"/>
              </a:rPr>
              <a:t>	</a:t>
            </a:r>
            <a:r>
              <a:rPr lang="en-AU" sz="1200" dirty="0" smtClean="0">
                <a:solidFill>
                  <a:prstClr val="black"/>
                </a:solidFill>
                <a:latin typeface="Comic Sans MS" panose="030F0702030302020204" pitchFamily="66" charset="0"/>
              </a:rPr>
              <a:t>Interest </a:t>
            </a:r>
            <a:r>
              <a:rPr lang="en-AU" sz="1200" dirty="0">
                <a:solidFill>
                  <a:prstClr val="black"/>
                </a:solidFill>
                <a:latin typeface="Comic Sans MS" panose="030F0702030302020204" pitchFamily="66" charset="0"/>
              </a:rPr>
              <a:t>groups are organisations that seek to influence, </a:t>
            </a:r>
            <a:r>
              <a:rPr lang="en-AU" sz="1200" dirty="0" smtClean="0">
                <a:solidFill>
                  <a:prstClr val="black"/>
                </a:solidFill>
                <a:latin typeface="Comic Sans MS" panose="030F0702030302020204" pitchFamily="66" charset="0"/>
              </a:rPr>
              <a:t>either directly </a:t>
            </a:r>
            <a:r>
              <a:rPr lang="en-AU" sz="1200" dirty="0">
                <a:solidFill>
                  <a:prstClr val="black"/>
                </a:solidFill>
                <a:latin typeface="Comic Sans MS" panose="030F0702030302020204" pitchFamily="66" charset="0"/>
              </a:rPr>
              <a:t>or indirectly, the decision-making processes of </a:t>
            </a:r>
            <a:r>
              <a:rPr lang="en-AU" sz="1200" dirty="0" smtClean="0">
                <a:solidFill>
                  <a:prstClr val="black"/>
                </a:solidFill>
                <a:latin typeface="Comic Sans MS" panose="030F0702030302020204" pitchFamily="66" charset="0"/>
              </a:rPr>
              <a:t>government and </a:t>
            </a:r>
            <a:r>
              <a:rPr lang="en-AU" sz="1200" dirty="0">
                <a:solidFill>
                  <a:prstClr val="black"/>
                </a:solidFill>
                <a:latin typeface="Comic Sans MS" panose="030F0702030302020204" pitchFamily="66" charset="0"/>
              </a:rPr>
              <a:t>large corporations. They do this by trying to exercise </a:t>
            </a:r>
            <a:r>
              <a:rPr lang="en-AU" sz="1200" dirty="0" smtClean="0">
                <a:solidFill>
                  <a:prstClr val="black"/>
                </a:solidFill>
                <a:latin typeface="Comic Sans MS" panose="030F0702030302020204" pitchFamily="66" charset="0"/>
              </a:rPr>
              <a:t>direct influence </a:t>
            </a:r>
            <a:r>
              <a:rPr lang="en-AU" sz="1200" dirty="0">
                <a:solidFill>
                  <a:prstClr val="black"/>
                </a:solidFill>
                <a:latin typeface="Comic Sans MS" panose="030F0702030302020204" pitchFamily="66" charset="0"/>
              </a:rPr>
              <a:t>over decision-making processes or by attempting to </a:t>
            </a:r>
            <a:r>
              <a:rPr lang="en-AU" sz="1200" dirty="0" smtClean="0">
                <a:solidFill>
                  <a:prstClr val="black"/>
                </a:solidFill>
                <a:latin typeface="Comic Sans MS" panose="030F0702030302020204" pitchFamily="66" charset="0"/>
              </a:rPr>
              <a:t>shape the </a:t>
            </a:r>
            <a:r>
              <a:rPr lang="en-AU" sz="1200" dirty="0">
                <a:solidFill>
                  <a:prstClr val="black"/>
                </a:solidFill>
                <a:latin typeface="Comic Sans MS" panose="030F0702030302020204" pitchFamily="66" charset="0"/>
              </a:rPr>
              <a:t>demands that other groups and the general public make </a:t>
            </a:r>
            <a:r>
              <a:rPr lang="en-AU" sz="1200" dirty="0" smtClean="0">
                <a:solidFill>
                  <a:prstClr val="black"/>
                </a:solidFill>
                <a:latin typeface="Comic Sans MS" panose="030F0702030302020204" pitchFamily="66" charset="0"/>
              </a:rPr>
              <a:t>on </a:t>
            </a:r>
            <a:r>
              <a:rPr lang="en-AU" sz="1200" i="1" dirty="0" smtClean="0">
                <a:solidFill>
                  <a:prstClr val="black"/>
                </a:solidFill>
                <a:latin typeface="Comic Sans MS" panose="030F0702030302020204" pitchFamily="66" charset="0"/>
              </a:rPr>
              <a:t>decision-makers</a:t>
            </a:r>
            <a:r>
              <a:rPr lang="en-AU" sz="1200" dirty="0" smtClean="0">
                <a:solidFill>
                  <a:prstClr val="black"/>
                </a:solidFill>
                <a:latin typeface="Comic Sans MS" panose="030F0702030302020204" pitchFamily="66" charset="0"/>
              </a:rPr>
              <a:t>. 	Interest </a:t>
            </a:r>
            <a:r>
              <a:rPr lang="en-AU" sz="1200" dirty="0">
                <a:solidFill>
                  <a:prstClr val="black"/>
                </a:solidFill>
                <a:latin typeface="Comic Sans MS" panose="030F0702030302020204" pitchFamily="66" charset="0"/>
              </a:rPr>
              <a:t>groups are formed when people who have a common </a:t>
            </a:r>
            <a:r>
              <a:rPr lang="en-AU" sz="1200" dirty="0" smtClean="0">
                <a:solidFill>
                  <a:prstClr val="black"/>
                </a:solidFill>
                <a:latin typeface="Comic Sans MS" panose="030F0702030302020204" pitchFamily="66" charset="0"/>
              </a:rPr>
              <a:t>cause or </a:t>
            </a:r>
            <a:r>
              <a:rPr lang="en-AU" sz="1200" dirty="0">
                <a:solidFill>
                  <a:prstClr val="black"/>
                </a:solidFill>
                <a:latin typeface="Comic Sans MS" panose="030F0702030302020204" pitchFamily="66" charset="0"/>
              </a:rPr>
              <a:t>concern join together to try to have their grievances </a:t>
            </a:r>
            <a:r>
              <a:rPr lang="en-AU" sz="1200" dirty="0" smtClean="0">
                <a:solidFill>
                  <a:prstClr val="black"/>
                </a:solidFill>
                <a:latin typeface="Comic Sans MS" panose="030F0702030302020204" pitchFamily="66" charset="0"/>
              </a:rPr>
              <a:t>addressed. They </a:t>
            </a:r>
            <a:r>
              <a:rPr lang="en-AU" sz="1200" dirty="0">
                <a:solidFill>
                  <a:prstClr val="black"/>
                </a:solidFill>
                <a:latin typeface="Comic Sans MS" panose="030F0702030302020204" pitchFamily="66" charset="0"/>
              </a:rPr>
              <a:t>play an important role in democratic societies, such </a:t>
            </a:r>
            <a:r>
              <a:rPr lang="en-AU" sz="1200" dirty="0" smtClean="0">
                <a:solidFill>
                  <a:prstClr val="black"/>
                </a:solidFill>
                <a:latin typeface="Comic Sans MS" panose="030F0702030302020204" pitchFamily="66" charset="0"/>
              </a:rPr>
              <a:t>as Australia</a:t>
            </a:r>
            <a:r>
              <a:rPr lang="en-AU" sz="1200" dirty="0">
                <a:solidFill>
                  <a:prstClr val="black"/>
                </a:solidFill>
                <a:latin typeface="Comic Sans MS" panose="030F0702030302020204" pitchFamily="66" charset="0"/>
              </a:rPr>
              <a:t>. Some of these groups are very effective and </a:t>
            </a:r>
            <a:r>
              <a:rPr lang="en-AU" sz="1200" dirty="0" smtClean="0">
                <a:solidFill>
                  <a:prstClr val="black"/>
                </a:solidFill>
                <a:latin typeface="Comic Sans MS" panose="030F0702030302020204" pitchFamily="66" charset="0"/>
              </a:rPr>
              <a:t>influence decisions </a:t>
            </a:r>
            <a:r>
              <a:rPr lang="en-AU" sz="1200" dirty="0">
                <a:solidFill>
                  <a:prstClr val="black"/>
                </a:solidFill>
                <a:latin typeface="Comic Sans MS" panose="030F0702030302020204" pitchFamily="66" charset="0"/>
              </a:rPr>
              <a:t>at the highest level of government, while others are </a:t>
            </a:r>
            <a:r>
              <a:rPr lang="en-AU" sz="1200" dirty="0" smtClean="0">
                <a:solidFill>
                  <a:prstClr val="black"/>
                </a:solidFill>
                <a:latin typeface="Comic Sans MS" panose="030F0702030302020204" pitchFamily="66" charset="0"/>
              </a:rPr>
              <a:t>weak and </a:t>
            </a:r>
            <a:r>
              <a:rPr lang="en-AU" sz="1200" dirty="0">
                <a:solidFill>
                  <a:prstClr val="black"/>
                </a:solidFill>
                <a:latin typeface="Comic Sans MS" panose="030F0702030302020204" pitchFamily="66" charset="0"/>
              </a:rPr>
              <a:t>have little </a:t>
            </a:r>
            <a:r>
              <a:rPr lang="en-AU" sz="1200" dirty="0" smtClean="0">
                <a:solidFill>
                  <a:prstClr val="black"/>
                </a:solidFill>
                <a:latin typeface="Comic Sans MS" panose="030F0702030302020204" pitchFamily="66" charset="0"/>
              </a:rPr>
              <a:t>impact. Interest </a:t>
            </a:r>
            <a:r>
              <a:rPr lang="en-AU" sz="1200" dirty="0">
                <a:solidFill>
                  <a:prstClr val="black"/>
                </a:solidFill>
                <a:latin typeface="Comic Sans MS" panose="030F0702030302020204" pitchFamily="66" charset="0"/>
              </a:rPr>
              <a:t>groups may be concerned with a single issue (such as </a:t>
            </a:r>
            <a:r>
              <a:rPr lang="en-AU" sz="1200" dirty="0" smtClean="0">
                <a:solidFill>
                  <a:prstClr val="black"/>
                </a:solidFill>
                <a:latin typeface="Comic Sans MS" panose="030F0702030302020204" pitchFamily="66" charset="0"/>
              </a:rPr>
              <a:t>the construction </a:t>
            </a:r>
            <a:r>
              <a:rPr lang="en-AU" sz="1200" dirty="0">
                <a:solidFill>
                  <a:prstClr val="black"/>
                </a:solidFill>
                <a:latin typeface="Comic Sans MS" panose="030F0702030302020204" pitchFamily="66" charset="0"/>
              </a:rPr>
              <a:t>of a freeway through an area of bushland) or focus </a:t>
            </a:r>
            <a:r>
              <a:rPr lang="en-AU" sz="1200" dirty="0" smtClean="0">
                <a:solidFill>
                  <a:prstClr val="black"/>
                </a:solidFill>
                <a:latin typeface="Comic Sans MS" panose="030F0702030302020204" pitchFamily="66" charset="0"/>
              </a:rPr>
              <a:t>on long-term </a:t>
            </a:r>
            <a:r>
              <a:rPr lang="en-AU" sz="1200" dirty="0">
                <a:solidFill>
                  <a:prstClr val="black"/>
                </a:solidFill>
                <a:latin typeface="Comic Sans MS" panose="030F0702030302020204" pitchFamily="66" charset="0"/>
              </a:rPr>
              <a:t>objectives (such as a reduction in greenhouse gas emissions</a:t>
            </a:r>
            <a:r>
              <a:rPr lang="en-AU" sz="1200" dirty="0" smtClean="0">
                <a:solidFill>
                  <a:prstClr val="black"/>
                </a:solidFill>
                <a:latin typeface="Comic Sans MS" panose="030F0702030302020204" pitchFamily="66" charset="0"/>
              </a:rPr>
              <a:t>). An </a:t>
            </a:r>
            <a:r>
              <a:rPr lang="en-AU" sz="1200" dirty="0">
                <a:solidFill>
                  <a:prstClr val="black"/>
                </a:solidFill>
                <a:latin typeface="Comic Sans MS" panose="030F0702030302020204" pitchFamily="66" charset="0"/>
              </a:rPr>
              <a:t>interest group may arise as a reaction to a government decision </a:t>
            </a:r>
            <a:r>
              <a:rPr lang="en-AU" sz="1200" dirty="0" smtClean="0">
                <a:solidFill>
                  <a:prstClr val="black"/>
                </a:solidFill>
                <a:latin typeface="Comic Sans MS" panose="030F0702030302020204" pitchFamily="66" charset="0"/>
              </a:rPr>
              <a:t>or action </a:t>
            </a:r>
            <a:r>
              <a:rPr lang="en-AU" sz="1200" dirty="0">
                <a:solidFill>
                  <a:prstClr val="black"/>
                </a:solidFill>
                <a:latin typeface="Comic Sans MS" panose="030F0702030302020204" pitchFamily="66" charset="0"/>
              </a:rPr>
              <a:t>or be the result of a long-standing commitment to a </a:t>
            </a:r>
            <a:r>
              <a:rPr lang="en-AU" sz="1200" dirty="0" smtClean="0">
                <a:solidFill>
                  <a:prstClr val="black"/>
                </a:solidFill>
                <a:latin typeface="Comic Sans MS" panose="030F0702030302020204" pitchFamily="66" charset="0"/>
              </a:rPr>
              <a:t>particular issue</a:t>
            </a:r>
            <a:r>
              <a:rPr lang="en-AU" sz="1200" dirty="0">
                <a:solidFill>
                  <a:prstClr val="black"/>
                </a:solidFill>
                <a:latin typeface="Comic Sans MS" panose="030F0702030302020204" pitchFamily="66" charset="0"/>
              </a:rPr>
              <a:t>, viewpoint or cause. </a:t>
            </a:r>
            <a:endParaRPr lang="en-AU" sz="1200" dirty="0" smtClean="0">
              <a:solidFill>
                <a:prstClr val="black"/>
              </a:solidFill>
              <a:latin typeface="Comic Sans MS" panose="030F0702030302020204" pitchFamily="66" charset="0"/>
            </a:endParaRPr>
          </a:p>
          <a:p>
            <a:r>
              <a:rPr lang="en-AU" sz="1200" dirty="0">
                <a:solidFill>
                  <a:prstClr val="black"/>
                </a:solidFill>
                <a:latin typeface="Comic Sans MS" panose="030F0702030302020204" pitchFamily="66" charset="0"/>
              </a:rPr>
              <a:t>	</a:t>
            </a:r>
            <a:r>
              <a:rPr lang="en-AU" sz="1200" dirty="0" smtClean="0">
                <a:solidFill>
                  <a:prstClr val="black"/>
                </a:solidFill>
                <a:latin typeface="Comic Sans MS" panose="030F0702030302020204" pitchFamily="66" charset="0"/>
              </a:rPr>
              <a:t>An </a:t>
            </a:r>
            <a:r>
              <a:rPr lang="en-AU" sz="1200" dirty="0">
                <a:solidFill>
                  <a:prstClr val="black"/>
                </a:solidFill>
                <a:latin typeface="Comic Sans MS" panose="030F0702030302020204" pitchFamily="66" charset="0"/>
              </a:rPr>
              <a:t>interest group may be highly </a:t>
            </a:r>
            <a:r>
              <a:rPr lang="en-AU" sz="1200" dirty="0" smtClean="0">
                <a:solidFill>
                  <a:prstClr val="black"/>
                </a:solidFill>
                <a:latin typeface="Comic Sans MS" panose="030F0702030302020204" pitchFamily="66" charset="0"/>
              </a:rPr>
              <a:t>organised, with </a:t>
            </a:r>
            <a:r>
              <a:rPr lang="en-AU" sz="1200" dirty="0">
                <a:solidFill>
                  <a:prstClr val="black"/>
                </a:solidFill>
                <a:latin typeface="Comic Sans MS" panose="030F0702030302020204" pitchFamily="66" charset="0"/>
              </a:rPr>
              <a:t>a paid professional staff, or it may be forced to rely on the </a:t>
            </a:r>
            <a:r>
              <a:rPr lang="en-AU" sz="1200" dirty="0" smtClean="0">
                <a:solidFill>
                  <a:prstClr val="black"/>
                </a:solidFill>
                <a:latin typeface="Comic Sans MS" panose="030F0702030302020204" pitchFamily="66" charset="0"/>
              </a:rPr>
              <a:t>commitment and </a:t>
            </a:r>
            <a:r>
              <a:rPr lang="en-AU" sz="1200" dirty="0">
                <a:solidFill>
                  <a:prstClr val="black"/>
                </a:solidFill>
                <a:latin typeface="Comic Sans MS" panose="030F0702030302020204" pitchFamily="66" charset="0"/>
              </a:rPr>
              <a:t>organisational skills of a small group of volunteers. It may </a:t>
            </a:r>
            <a:r>
              <a:rPr lang="en-AU" sz="1200" dirty="0" smtClean="0">
                <a:solidFill>
                  <a:prstClr val="black"/>
                </a:solidFill>
                <a:latin typeface="Comic Sans MS" panose="030F0702030302020204" pitchFamily="66" charset="0"/>
              </a:rPr>
              <a:t>be well </a:t>
            </a:r>
            <a:r>
              <a:rPr lang="en-AU" sz="1200" dirty="0">
                <a:solidFill>
                  <a:prstClr val="black"/>
                </a:solidFill>
                <a:latin typeface="Comic Sans MS" panose="030F0702030302020204" pitchFamily="66" charset="0"/>
              </a:rPr>
              <a:t>resourced or have only limited means.</a:t>
            </a:r>
          </a:p>
          <a:p>
            <a:r>
              <a:rPr lang="en-AU" sz="1200" dirty="0">
                <a:solidFill>
                  <a:prstClr val="black"/>
                </a:solidFill>
                <a:latin typeface="Comic Sans MS" panose="030F0702030302020204" pitchFamily="66" charset="0"/>
              </a:rPr>
              <a:t>An interest group’s size is not always a good indication of its </a:t>
            </a:r>
            <a:r>
              <a:rPr lang="en-AU" sz="1200" dirty="0" smtClean="0">
                <a:solidFill>
                  <a:prstClr val="black"/>
                </a:solidFill>
                <a:latin typeface="Comic Sans MS" panose="030F0702030302020204" pitchFamily="66" charset="0"/>
              </a:rPr>
              <a:t>power to </a:t>
            </a:r>
            <a:r>
              <a:rPr lang="en-AU" sz="1200" dirty="0">
                <a:solidFill>
                  <a:prstClr val="black"/>
                </a:solidFill>
                <a:latin typeface="Comic Sans MS" panose="030F0702030302020204" pitchFamily="66" charset="0"/>
              </a:rPr>
              <a:t>influence decision-making processes. Some small groups are </a:t>
            </a:r>
            <a:r>
              <a:rPr lang="en-AU" sz="1200" dirty="0" smtClean="0">
                <a:solidFill>
                  <a:prstClr val="black"/>
                </a:solidFill>
                <a:latin typeface="Comic Sans MS" panose="030F0702030302020204" pitchFamily="66" charset="0"/>
              </a:rPr>
              <a:t>able to </a:t>
            </a:r>
            <a:r>
              <a:rPr lang="en-AU" sz="1200" dirty="0">
                <a:solidFill>
                  <a:prstClr val="black"/>
                </a:solidFill>
                <a:latin typeface="Comic Sans MS" panose="030F0702030302020204" pitchFamily="66" charset="0"/>
              </a:rPr>
              <a:t>exercise great power and to operate through direct contact </a:t>
            </a:r>
            <a:r>
              <a:rPr lang="en-AU" sz="1200" dirty="0" smtClean="0">
                <a:solidFill>
                  <a:prstClr val="black"/>
                </a:solidFill>
                <a:latin typeface="Comic Sans MS" panose="030F0702030302020204" pitchFamily="66" charset="0"/>
              </a:rPr>
              <a:t>with government</a:t>
            </a:r>
            <a:r>
              <a:rPr lang="en-AU" sz="1200" dirty="0">
                <a:solidFill>
                  <a:prstClr val="black"/>
                </a:solidFill>
                <a:latin typeface="Comic Sans MS" panose="030F0702030302020204" pitchFamily="66" charset="0"/>
              </a:rPr>
              <a:t>, while others need to engage in direct action, such </a:t>
            </a:r>
            <a:r>
              <a:rPr lang="en-AU" sz="1200" dirty="0" smtClean="0">
                <a:solidFill>
                  <a:prstClr val="black"/>
                </a:solidFill>
                <a:latin typeface="Comic Sans MS" panose="030F0702030302020204" pitchFamily="66" charset="0"/>
              </a:rPr>
              <a:t>as demonstrations</a:t>
            </a:r>
            <a:r>
              <a:rPr lang="en-AU" sz="1200" dirty="0">
                <a:solidFill>
                  <a:prstClr val="black"/>
                </a:solidFill>
                <a:latin typeface="Comic Sans MS" panose="030F0702030302020204" pitchFamily="66" charset="0"/>
              </a:rPr>
              <a:t>, to be successful.</a:t>
            </a:r>
          </a:p>
          <a:p>
            <a:r>
              <a:rPr lang="en-AU" sz="1200" dirty="0" smtClean="0">
                <a:solidFill>
                  <a:prstClr val="black"/>
                </a:solidFill>
                <a:latin typeface="Comic Sans MS" panose="030F0702030302020204" pitchFamily="66" charset="0"/>
              </a:rPr>
              <a:t>	Interest </a:t>
            </a:r>
            <a:r>
              <a:rPr lang="en-AU" sz="1200" dirty="0">
                <a:solidFill>
                  <a:prstClr val="black"/>
                </a:solidFill>
                <a:latin typeface="Comic Sans MS" panose="030F0702030302020204" pitchFamily="66" charset="0"/>
              </a:rPr>
              <a:t>groups use a range of strategies when they attempt </a:t>
            </a:r>
            <a:r>
              <a:rPr lang="en-AU" sz="1200" dirty="0" smtClean="0">
                <a:solidFill>
                  <a:prstClr val="black"/>
                </a:solidFill>
                <a:latin typeface="Comic Sans MS" panose="030F0702030302020204" pitchFamily="66" charset="0"/>
              </a:rPr>
              <a:t>to influence </a:t>
            </a:r>
            <a:r>
              <a:rPr lang="en-AU" sz="1200" dirty="0">
                <a:solidFill>
                  <a:prstClr val="black"/>
                </a:solidFill>
                <a:latin typeface="Comic Sans MS" panose="030F0702030302020204" pitchFamily="66" charset="0"/>
              </a:rPr>
              <a:t>the decision-making processes of governments and </a:t>
            </a:r>
            <a:r>
              <a:rPr lang="en-AU" sz="1200" dirty="0" smtClean="0">
                <a:solidFill>
                  <a:prstClr val="black"/>
                </a:solidFill>
                <a:latin typeface="Comic Sans MS" panose="030F0702030302020204" pitchFamily="66" charset="0"/>
              </a:rPr>
              <a:t>large corporations .</a:t>
            </a:r>
          </a:p>
        </p:txBody>
      </p:sp>
    </p:spTree>
    <p:extLst>
      <p:ext uri="{BB962C8B-B14F-4D97-AF65-F5344CB8AC3E}">
        <p14:creationId xmlns:p14="http://schemas.microsoft.com/office/powerpoint/2010/main" val="2732746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40" y="26691"/>
            <a:ext cx="9137460" cy="6924973"/>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a:t>
            </a:r>
            <a:r>
              <a:rPr lang="en-AU" sz="1200" b="1" kern="0" dirty="0" smtClean="0">
                <a:solidFill>
                  <a:prstClr val="black"/>
                </a:solidFill>
                <a:latin typeface="Comic Sans MS" pitchFamily="66" charset="0"/>
                <a:cs typeface="Arial" pitchFamily="34" charset="0"/>
              </a:rPr>
              <a:t>3 </a:t>
            </a:r>
            <a:r>
              <a:rPr lang="en-AU" sz="1200" b="1" kern="0" dirty="0">
                <a:solidFill>
                  <a:prstClr val="black"/>
                </a:solidFill>
                <a:latin typeface="Comic Sans MS" pitchFamily="66" charset="0"/>
                <a:cs typeface="Arial" pitchFamily="34" charset="0"/>
              </a:rPr>
              <a:t>- </a:t>
            </a:r>
            <a:r>
              <a:rPr lang="en-AU" sz="1200" b="1" kern="0" dirty="0" smtClean="0">
                <a:solidFill>
                  <a:prstClr val="black"/>
                </a:solidFill>
                <a:latin typeface="Comic Sans MS" pitchFamily="66" charset="0"/>
                <a:cs typeface="Arial" pitchFamily="34" charset="0"/>
              </a:rPr>
              <a:t>Origins – Aboriginal perspective </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Write </a:t>
            </a:r>
            <a:r>
              <a:rPr lang="en-AU" sz="1200" kern="0" dirty="0">
                <a:solidFill>
                  <a:prstClr val="black"/>
                </a:solidFill>
                <a:latin typeface="Comic Sans MS" pitchFamily="66" charset="0"/>
                <a:cs typeface="Arial" pitchFamily="34" charset="0"/>
              </a:rPr>
              <a:t>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a:t>
            </a:r>
            <a:r>
              <a:rPr lang="en-AU" sz="1200" kern="0" dirty="0" smtClean="0">
                <a:solidFill>
                  <a:prstClr val="black"/>
                </a:solidFill>
                <a:latin typeface="Comic Sans MS" pitchFamily="66" charset="0"/>
                <a:cs typeface="Arial" pitchFamily="34" charset="0"/>
              </a:rPr>
              <a:t>: Dreamtime, Dreaming, Indigenous, creation, Ancestor Spirits, </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Who created the all things? ___________________________________________________________________</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What is the difference be</a:t>
            </a:r>
            <a:r>
              <a:rPr lang="en-US" sz="1200" dirty="0" smtClean="0">
                <a:solidFill>
                  <a:prstClr val="black"/>
                </a:solidFill>
                <a:latin typeface="Comic Sans MS" panose="030F0702030302020204" pitchFamily="66" charset="0"/>
                <a:ea typeface="Times New Roman"/>
              </a:rPr>
              <a:t>tween “Dreaming” and “The Dreamtime”?________________________________________</a:t>
            </a:r>
          </a:p>
          <a:p>
            <a:pPr>
              <a:defRPr/>
            </a:pPr>
            <a:r>
              <a:rPr lang="en-US" sz="1200" kern="0" dirty="0" smtClean="0">
                <a:solidFill>
                  <a:prstClr val="black"/>
                </a:solidFill>
                <a:latin typeface="Comic Sans MS" panose="030F0702030302020204"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r>
              <a:rPr lang="en-US" sz="1200" kern="0" dirty="0" smtClean="0">
                <a:solidFill>
                  <a:prstClr val="black"/>
                </a:solidFill>
                <a:latin typeface="Comic Sans MS" panose="030F0702030302020204" pitchFamily="66" charset="0"/>
                <a:cs typeface="Arial" pitchFamily="34" charset="0"/>
              </a:rPr>
              <a:t>8. Why do you think the Dreaming is important to Aboriginal People? __________________________________________</a:t>
            </a:r>
          </a:p>
          <a:p>
            <a:pPr>
              <a:defRPr/>
            </a:pPr>
            <a:r>
              <a:rPr lang="en-US" sz="1200" kern="0" dirty="0" smtClean="0">
                <a:solidFill>
                  <a:prstClr val="black"/>
                </a:solidFill>
                <a:latin typeface="Comic Sans MS" panose="030F0702030302020204"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AU" sz="1200" kern="0" dirty="0" smtClean="0">
              <a:solidFill>
                <a:prstClr val="black"/>
              </a:solidFill>
              <a:latin typeface="Comic Sans MS" pitchFamily="66" charset="0"/>
              <a:cs typeface="Arial" pitchFamily="34" charset="0"/>
            </a:endParaRPr>
          </a:p>
          <a:p>
            <a:pPr>
              <a:defRPr/>
            </a:pPr>
            <a:endParaRPr lang="en-AU" sz="1200" kern="0" dirty="0" smtClean="0">
              <a:solidFill>
                <a:prstClr val="black"/>
              </a:solidFill>
              <a:latin typeface="Comic Sans MS" pitchFamily="66" charset="0"/>
              <a:cs typeface="Arial" pitchFamily="34" charset="0"/>
            </a:endParaRPr>
          </a:p>
          <a:p>
            <a:pPr>
              <a:defRPr/>
            </a:pPr>
            <a:r>
              <a:rPr lang="en-AU" sz="1200" kern="0" dirty="0" smtClean="0">
                <a:solidFill>
                  <a:prstClr val="black"/>
                </a:solidFill>
                <a:latin typeface="Comic Sans MS" pitchFamily="66" charset="0"/>
                <a:cs typeface="Arial" pitchFamily="34" charset="0"/>
              </a:rPr>
              <a:t> </a:t>
            </a:r>
            <a:r>
              <a:rPr lang="en-US" sz="1200" dirty="0" smtClean="0">
                <a:solidFill>
                  <a:prstClr val="black"/>
                </a:solidFill>
                <a:latin typeface="Comic Sans MS" panose="030F0702030302020204" pitchFamily="66" charset="0"/>
                <a:ea typeface="Times New Roman"/>
              </a:rPr>
              <a:t>The </a:t>
            </a:r>
            <a:r>
              <a:rPr lang="en-US" sz="1200" dirty="0">
                <a:solidFill>
                  <a:prstClr val="black"/>
                </a:solidFill>
                <a:latin typeface="Comic Sans MS" panose="030F0702030302020204" pitchFamily="66" charset="0"/>
                <a:ea typeface="Times New Roman"/>
              </a:rPr>
              <a:t>expression 'Dreamtime' is most often used to refer to the 'time before time', or 'the time of the creation of all things', while 'Dreaming' is often used to refer to an individual's or group's set of beliefs or spirituality.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For instance, an Indigenous Australian might say that they have Kangaroo Dreaming, or Shark Dreaming, or Honey Ant Dreaming, or any combination of </a:t>
            </a:r>
            <a:r>
              <a:rPr lang="en-US" sz="1200" dirty="0" err="1">
                <a:solidFill>
                  <a:prstClr val="black"/>
                </a:solidFill>
                <a:latin typeface="Comic Sans MS" panose="030F0702030302020204" pitchFamily="66" charset="0"/>
                <a:ea typeface="Times New Roman"/>
              </a:rPr>
              <a:t>Dreamings</a:t>
            </a:r>
            <a:r>
              <a:rPr lang="en-US" sz="1200" dirty="0">
                <a:solidFill>
                  <a:prstClr val="black"/>
                </a:solidFill>
                <a:latin typeface="Comic Sans MS" panose="030F0702030302020204" pitchFamily="66" charset="0"/>
                <a:ea typeface="Times New Roman"/>
              </a:rPr>
              <a:t> pertinent to their 'country'. However, many Indigenous Australians also refer to the creation time as 'The Dreaming'.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What is certain is that 'Ancestor Spirits' came to Earth in human and other forms and the land, the plants and animals were given their form as we know them </a:t>
            </a:r>
            <a:r>
              <a:rPr lang="en-US" sz="1200" dirty="0" smtClean="0">
                <a:solidFill>
                  <a:prstClr val="black"/>
                </a:solidFill>
                <a:latin typeface="Comic Sans MS" panose="030F0702030302020204" pitchFamily="66" charset="0"/>
                <a:ea typeface="Times New Roman"/>
              </a:rPr>
              <a:t>today. </a:t>
            </a:r>
            <a:endParaRPr lang="en-AU" sz="1200" dirty="0" smtClean="0">
              <a:solidFill>
                <a:prstClr val="black"/>
              </a:solidFill>
              <a:latin typeface="Comic Sans MS" panose="030F0702030302020204" pitchFamily="66" charset="0"/>
              <a:ea typeface="Times New Roman"/>
            </a:endParaRPr>
          </a:p>
          <a:p>
            <a:pPr algn="just"/>
            <a:r>
              <a:rPr lang="en-US" sz="1200" dirty="0" smtClean="0">
                <a:solidFill>
                  <a:prstClr val="black"/>
                </a:solidFill>
                <a:latin typeface="Comic Sans MS" panose="030F0702030302020204" pitchFamily="66" charset="0"/>
                <a:ea typeface="Times New Roman"/>
              </a:rPr>
              <a:t> </a:t>
            </a:r>
            <a:endParaRPr lang="en-AU" sz="1200" dirty="0" smtClean="0">
              <a:solidFill>
                <a:prstClr val="black"/>
              </a:solidFill>
              <a:latin typeface="Comic Sans MS" panose="030F0702030302020204" pitchFamily="66" charset="0"/>
              <a:ea typeface="Times New Roman"/>
            </a:endParaRPr>
          </a:p>
          <a:p>
            <a:pPr algn="just"/>
            <a:r>
              <a:rPr lang="en-US" sz="1200" dirty="0" smtClean="0">
                <a:solidFill>
                  <a:prstClr val="black"/>
                </a:solidFill>
                <a:latin typeface="Comic Sans MS" panose="030F0702030302020204" pitchFamily="66" charset="0"/>
                <a:ea typeface="Times New Roman"/>
              </a:rPr>
              <a:t>These </a:t>
            </a:r>
            <a:r>
              <a:rPr lang="en-US" sz="1200" dirty="0">
                <a:solidFill>
                  <a:prstClr val="black"/>
                </a:solidFill>
                <a:latin typeface="Comic Sans MS" panose="030F0702030302020204" pitchFamily="66" charset="0"/>
                <a:ea typeface="Times New Roman"/>
              </a:rPr>
              <a:t>Spirits also established relationships between groups and individuals, (whether people or animals) and where they traveled across the land, or came to a halt, they created rivers, mountains, coastline and there are often stories attached to these places.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Once their work was done, the Ancestor Spirits changed again; into animals or stars or hills or other objects. For Indigenous Australians, the past is still alive and vital today and will remain so into the future. The Ancestor Spirits and their powers have not gone, they are present in the forms into which they changed at the end of the 'Dreamtime' or 'Dreaming', as the stories tell.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 </a:t>
            </a:r>
            <a:endParaRPr lang="en-AU" sz="1200" dirty="0">
              <a:solidFill>
                <a:prstClr val="black"/>
              </a:solidFill>
              <a:latin typeface="Comic Sans MS" panose="030F0702030302020204" pitchFamily="66" charset="0"/>
              <a:ea typeface="Times New Roman"/>
            </a:endParaRPr>
          </a:p>
          <a:p>
            <a:pPr algn="just"/>
            <a:r>
              <a:rPr lang="en-US" sz="1200" dirty="0">
                <a:solidFill>
                  <a:prstClr val="black"/>
                </a:solidFill>
                <a:latin typeface="Comic Sans MS" panose="030F0702030302020204" pitchFamily="66" charset="0"/>
                <a:ea typeface="Times New Roman"/>
              </a:rPr>
              <a:t>The stories have been handed down through the ages and are an integral part of an Indigenous person's </a:t>
            </a:r>
            <a:r>
              <a:rPr lang="en-US" sz="1200" dirty="0" smtClean="0">
                <a:solidFill>
                  <a:prstClr val="black"/>
                </a:solidFill>
                <a:latin typeface="Comic Sans MS" panose="030F0702030302020204" pitchFamily="66" charset="0"/>
                <a:ea typeface="Times New Roman"/>
              </a:rPr>
              <a:t>'Dreaming”.</a:t>
            </a:r>
            <a:endParaRPr lang="en-AU" sz="12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4035647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pPr>
              <a:defRPr/>
            </a:pPr>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a:t>
            </a:r>
            <a:r>
              <a:rPr lang="en-AU" sz="1200" b="1" kern="0" dirty="0" smtClean="0">
                <a:solidFill>
                  <a:prstClr val="black"/>
                </a:solidFill>
                <a:latin typeface="Comic Sans MS" pitchFamily="66" charset="0"/>
                <a:cs typeface="Arial" pitchFamily="34" charset="0"/>
              </a:rPr>
              <a:t>4 – Origins Geographical Perspective </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What </a:t>
            </a:r>
            <a:r>
              <a:rPr lang="en-AU" sz="1200" kern="0" dirty="0">
                <a:solidFill>
                  <a:prstClr val="black"/>
                </a:solidFill>
                <a:latin typeface="Comic Sans MS" pitchFamily="66" charset="0"/>
                <a:cs typeface="Arial" pitchFamily="34" charset="0"/>
              </a:rPr>
              <a:t>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a:t>
            </a:r>
            <a:r>
              <a:rPr lang="en-AU" sz="1200" dirty="0">
                <a:solidFill>
                  <a:prstClr val="black"/>
                </a:solidFill>
                <a:latin typeface="Comic Sans MS" panose="030F0702030302020204" pitchFamily="66" charset="0"/>
              </a:rPr>
              <a:t>climate change </a:t>
            </a:r>
            <a:r>
              <a:rPr lang="en-AU" sz="1200" dirty="0" smtClean="0">
                <a:solidFill>
                  <a:prstClr val="black"/>
                </a:solidFill>
                <a:latin typeface="Comic Sans MS" panose="030F0702030302020204" pitchFamily="66" charset="0"/>
              </a:rPr>
              <a:t>, </a:t>
            </a:r>
            <a:r>
              <a:rPr lang="en-AU" sz="1200" kern="0" dirty="0" smtClean="0">
                <a:solidFill>
                  <a:prstClr val="black"/>
                </a:solidFill>
                <a:latin typeface="Comic Sans MS" pitchFamily="66" charset="0"/>
                <a:cs typeface="Arial" pitchFamily="34" charset="0"/>
              </a:rPr>
              <a:t>continental, convention currents, erosion, geological, </a:t>
            </a:r>
            <a:r>
              <a:rPr lang="en-AU" sz="1200" dirty="0" err="1" smtClean="0">
                <a:solidFill>
                  <a:prstClr val="black"/>
                </a:solidFill>
                <a:latin typeface="Comic Sans MS" panose="030F0702030302020204" pitchFamily="66" charset="0"/>
                <a:ea typeface="Calibri"/>
                <a:cs typeface="Times New Roman"/>
              </a:rPr>
              <a:t>Gondwana</a:t>
            </a:r>
            <a:r>
              <a:rPr lang="en-AU" sz="1200" dirty="0" smtClean="0">
                <a:solidFill>
                  <a:prstClr val="black"/>
                </a:solidFill>
                <a:latin typeface="Comic Sans MS" panose="030F0702030302020204" pitchFamily="66" charset="0"/>
                <a:ea typeface="Calibri"/>
                <a:cs typeface="Times New Roman"/>
              </a:rPr>
              <a:t>, </a:t>
            </a:r>
            <a:r>
              <a:rPr lang="en-AU" sz="1200" kern="0" dirty="0" smtClean="0">
                <a:solidFill>
                  <a:prstClr val="black"/>
                </a:solidFill>
                <a:latin typeface="Comic Sans MS" pitchFamily="66" charset="0"/>
                <a:cs typeface="Arial" pitchFamily="34" charset="0"/>
              </a:rPr>
              <a:t> </a:t>
            </a:r>
            <a:r>
              <a:rPr lang="en-AU" sz="1200" dirty="0" err="1" smtClean="0">
                <a:solidFill>
                  <a:prstClr val="black"/>
                </a:solidFill>
                <a:latin typeface="Comic Sans MS" panose="030F0702030302020204" pitchFamily="66" charset="0"/>
                <a:ea typeface="Calibri"/>
                <a:cs typeface="Times New Roman"/>
              </a:rPr>
              <a:t>Laurasia</a:t>
            </a:r>
            <a:r>
              <a:rPr lang="en-AU" sz="1200" dirty="0" smtClean="0">
                <a:solidFill>
                  <a:prstClr val="black"/>
                </a:solidFill>
                <a:latin typeface="Comic Sans MS" panose="030F0702030302020204" pitchFamily="66" charset="0"/>
                <a:ea typeface="Calibri"/>
                <a:cs typeface="Times New Roman"/>
              </a:rPr>
              <a:t> , Pangaea , </a:t>
            </a:r>
            <a:r>
              <a:rPr lang="en-AU" sz="1200" dirty="0" smtClean="0">
                <a:solidFill>
                  <a:prstClr val="black"/>
                </a:solidFill>
                <a:latin typeface="Comic Sans MS" panose="030F0702030302020204" pitchFamily="66" charset="0"/>
              </a:rPr>
              <a:t>tectonic plates, </a:t>
            </a:r>
            <a:r>
              <a:rPr lang="en-AU" sz="1200" kern="0" dirty="0" smtClean="0">
                <a:solidFill>
                  <a:prstClr val="black"/>
                </a:solidFill>
                <a:latin typeface="Comic Sans MS" pitchFamily="66" charset="0"/>
                <a:cs typeface="Arial" pitchFamily="34" charset="0"/>
              </a:rPr>
              <a:t>weathering, </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What has Australia’s continental crust been shaped by? _______________________________________________ _</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What two factors have been most influential? _______________________________________________________</a:t>
            </a:r>
          </a:p>
          <a:p>
            <a:pPr>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a:t>
            </a:r>
          </a:p>
          <a:p>
            <a:pPr>
              <a:defRPr/>
            </a:pPr>
            <a:r>
              <a:rPr lang="en-AU" sz="1200" kern="0" dirty="0" smtClean="0">
                <a:solidFill>
                  <a:prstClr val="black"/>
                </a:solidFill>
                <a:latin typeface="Comic Sans MS" pitchFamily="66" charset="0"/>
                <a:cs typeface="Arial" pitchFamily="34" charset="0"/>
              </a:rPr>
              <a:t>8. What was Australia like millions of years ago? _________________________________________________________</a:t>
            </a:r>
          </a:p>
          <a:p>
            <a:pPr>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228600" indent="-228600">
              <a:buFont typeface="+mj-lt"/>
              <a:buAutoNum type="arabicPeriod"/>
              <a:defRPr/>
            </a:pPr>
            <a:endParaRPr lang="en-AU" sz="1200" kern="0" dirty="0">
              <a:solidFill>
                <a:prstClr val="black"/>
              </a:solidFill>
              <a:latin typeface="Comic Sans MS" pitchFamily="66" charset="0"/>
              <a:ea typeface="Calibri"/>
              <a:cs typeface="Arial" pitchFamily="34" charset="0"/>
            </a:endParaRPr>
          </a:p>
          <a:p>
            <a:pPr>
              <a:defRPr/>
            </a:pPr>
            <a:r>
              <a:rPr lang="en-AU" sz="1200" kern="0" dirty="0" smtClean="0">
                <a:solidFill>
                  <a:prstClr val="black"/>
                </a:solidFill>
                <a:latin typeface="Comic Sans MS" pitchFamily="66" charset="0"/>
                <a:ea typeface="Calibri"/>
                <a:cs typeface="Arial" pitchFamily="34" charset="0"/>
              </a:rPr>
              <a:t>	</a:t>
            </a:r>
            <a:r>
              <a:rPr lang="en-AU" sz="1200" dirty="0" smtClean="0">
                <a:solidFill>
                  <a:prstClr val="black"/>
                </a:solidFill>
                <a:latin typeface="Comic Sans MS" panose="030F0702030302020204" pitchFamily="66" charset="0"/>
                <a:ea typeface="Calibri"/>
                <a:cs typeface="Times New Roman"/>
              </a:rPr>
              <a:t>Australia's </a:t>
            </a:r>
            <a:r>
              <a:rPr lang="en-AU" sz="1200" dirty="0">
                <a:solidFill>
                  <a:prstClr val="black"/>
                </a:solidFill>
                <a:latin typeface="Comic Sans MS" panose="030F0702030302020204" pitchFamily="66" charset="0"/>
                <a:ea typeface="Calibri"/>
                <a:cs typeface="Times New Roman"/>
              </a:rPr>
              <a:t>continental crust has been shaped by many geological processes, especially continental drift which has caused the crust to constantly be broken up and reassembled. Rising and falling sea levels associated with climate change have altered </a:t>
            </a:r>
            <a:r>
              <a:rPr lang="en-AU" sz="1200" dirty="0" smtClean="0">
                <a:solidFill>
                  <a:prstClr val="black"/>
                </a:solidFill>
                <a:latin typeface="Comic Sans MS" panose="030F0702030302020204" pitchFamily="66" charset="0"/>
                <a:ea typeface="Calibri"/>
                <a:cs typeface="Times New Roman"/>
              </a:rPr>
              <a:t>the </a:t>
            </a:r>
            <a:r>
              <a:rPr lang="en-AU" sz="1200" dirty="0">
                <a:solidFill>
                  <a:prstClr val="black"/>
                </a:solidFill>
                <a:latin typeface="Comic Sans MS" panose="030F0702030302020204" pitchFamily="66" charset="0"/>
                <a:ea typeface="Calibri"/>
                <a:cs typeface="Times New Roman"/>
              </a:rPr>
              <a:t>coastline many times. Mountain-building forces and weathering and erosion have shaped the surface of the continent and individual landforms.</a:t>
            </a:r>
          </a:p>
          <a:p>
            <a:r>
              <a:rPr lang="en-AU" sz="1200" dirty="0" smtClean="0">
                <a:solidFill>
                  <a:prstClr val="black"/>
                </a:solidFill>
                <a:latin typeface="Comic Sans MS" panose="030F0702030302020204" pitchFamily="66" charset="0"/>
                <a:ea typeface="Calibri"/>
                <a:cs typeface="Times New Roman"/>
              </a:rPr>
              <a:t>	The </a:t>
            </a:r>
            <a:r>
              <a:rPr lang="en-AU" sz="1200" dirty="0">
                <a:solidFill>
                  <a:prstClr val="black"/>
                </a:solidFill>
                <a:latin typeface="Comic Sans MS" panose="030F0702030302020204" pitchFamily="66" charset="0"/>
                <a:ea typeface="Calibri"/>
                <a:cs typeface="Times New Roman"/>
              </a:rPr>
              <a:t>earth’s crust is made up of thirteen plates which contain the oceans and continents. Convection currents underneath the crust cause the plates to move.  Over millions of years the continents have moved backwards and forwards between the North Pole and the South Pole. This movement is known as continental drift</a:t>
            </a:r>
            <a:r>
              <a:rPr lang="en-AU" sz="1200" dirty="0" smtClean="0">
                <a:solidFill>
                  <a:prstClr val="black"/>
                </a:solidFill>
                <a:latin typeface="Comic Sans MS" panose="030F0702030302020204" pitchFamily="66" charset="0"/>
                <a:ea typeface="Calibri"/>
                <a:cs typeface="Times New Roman"/>
              </a:rPr>
              <a:t>.</a:t>
            </a:r>
          </a:p>
          <a:p>
            <a:r>
              <a:rPr lang="en-AU" sz="1200" dirty="0" smtClean="0">
                <a:solidFill>
                  <a:prstClr val="black"/>
                </a:solidFill>
                <a:latin typeface="Comic Sans MS" panose="030F0702030302020204" pitchFamily="66" charset="0"/>
                <a:ea typeface="Calibri"/>
                <a:cs typeface="Times New Roman"/>
              </a:rPr>
              <a:t>	Even today the earths crust is not stable</a:t>
            </a:r>
            <a:r>
              <a:rPr lang="en-AU" sz="1200" dirty="0" smtClean="0">
                <a:solidFill>
                  <a:prstClr val="black"/>
                </a:solidFill>
                <a:latin typeface="Comic Sans MS" panose="030F0702030302020204" pitchFamily="66" charset="0"/>
              </a:rPr>
              <a:t>. </a:t>
            </a:r>
            <a:r>
              <a:rPr lang="en-AU" sz="1200" dirty="0">
                <a:solidFill>
                  <a:prstClr val="black"/>
                </a:solidFill>
                <a:latin typeface="Comic Sans MS" panose="030F0702030302020204" pitchFamily="66" charset="0"/>
              </a:rPr>
              <a:t>It is divided into plates, known </a:t>
            </a:r>
            <a:r>
              <a:rPr lang="en-AU" sz="1200" dirty="0" smtClean="0">
                <a:solidFill>
                  <a:prstClr val="black"/>
                </a:solidFill>
                <a:latin typeface="Comic Sans MS" panose="030F0702030302020204" pitchFamily="66" charset="0"/>
              </a:rPr>
              <a:t>as tectonic </a:t>
            </a:r>
            <a:r>
              <a:rPr lang="en-AU" sz="1200" dirty="0">
                <a:solidFill>
                  <a:prstClr val="black"/>
                </a:solidFill>
                <a:latin typeface="Comic Sans MS" panose="030F0702030302020204" pitchFamily="66" charset="0"/>
              </a:rPr>
              <a:t>plates. They fit together like a jigsaw </a:t>
            </a:r>
            <a:r>
              <a:rPr lang="en-AU" sz="1200" dirty="0" smtClean="0">
                <a:solidFill>
                  <a:prstClr val="black"/>
                </a:solidFill>
                <a:latin typeface="Comic Sans MS" panose="030F0702030302020204" pitchFamily="66" charset="0"/>
              </a:rPr>
              <a:t>puzzle </a:t>
            </a:r>
            <a:r>
              <a:rPr lang="en-AU" sz="1200" dirty="0">
                <a:solidFill>
                  <a:prstClr val="black"/>
                </a:solidFill>
                <a:latin typeface="Comic Sans MS" panose="030F0702030302020204" pitchFamily="66" charset="0"/>
              </a:rPr>
              <a:t>and each plate is </a:t>
            </a:r>
            <a:r>
              <a:rPr lang="en-AU" sz="1200" dirty="0" smtClean="0">
                <a:solidFill>
                  <a:prstClr val="black"/>
                </a:solidFill>
                <a:latin typeface="Comic Sans MS" panose="030F0702030302020204" pitchFamily="66" charset="0"/>
              </a:rPr>
              <a:t>named relative </a:t>
            </a:r>
            <a:r>
              <a:rPr lang="en-AU" sz="1200" dirty="0">
                <a:solidFill>
                  <a:prstClr val="black"/>
                </a:solidFill>
                <a:latin typeface="Comic Sans MS" panose="030F0702030302020204" pitchFamily="66" charset="0"/>
              </a:rPr>
              <a:t>to its geographical </a:t>
            </a:r>
            <a:r>
              <a:rPr lang="en-AU" sz="1200" dirty="0" smtClean="0">
                <a:solidFill>
                  <a:prstClr val="black"/>
                </a:solidFill>
                <a:latin typeface="Comic Sans MS" panose="030F0702030302020204" pitchFamily="66" charset="0"/>
              </a:rPr>
              <a:t>location. </a:t>
            </a:r>
            <a:r>
              <a:rPr lang="en-AU" sz="1200" dirty="0">
                <a:solidFill>
                  <a:prstClr val="black"/>
                </a:solidFill>
                <a:latin typeface="Comic Sans MS" panose="030F0702030302020204" pitchFamily="66" charset="0"/>
              </a:rPr>
              <a:t>Tectonic plates are always moving </a:t>
            </a:r>
            <a:r>
              <a:rPr lang="en-AU" sz="1200" dirty="0" smtClean="0">
                <a:solidFill>
                  <a:prstClr val="black"/>
                </a:solidFill>
                <a:latin typeface="Comic Sans MS" panose="030F0702030302020204" pitchFamily="66" charset="0"/>
              </a:rPr>
              <a:t>against each </a:t>
            </a:r>
            <a:r>
              <a:rPr lang="en-AU" sz="1200" dirty="0">
                <a:solidFill>
                  <a:prstClr val="black"/>
                </a:solidFill>
                <a:latin typeface="Comic Sans MS" panose="030F0702030302020204" pitchFamily="66" charset="0"/>
              </a:rPr>
              <a:t>other, sometimes with dramatic effect. Volcanoes and earthquakes are </a:t>
            </a:r>
            <a:r>
              <a:rPr lang="en-AU" sz="1200" dirty="0" smtClean="0">
                <a:solidFill>
                  <a:prstClr val="black"/>
                </a:solidFill>
                <a:latin typeface="Comic Sans MS" panose="030F0702030302020204" pitchFamily="66" charset="0"/>
              </a:rPr>
              <a:t>the result </a:t>
            </a:r>
            <a:r>
              <a:rPr lang="en-AU" sz="1200" dirty="0">
                <a:solidFill>
                  <a:prstClr val="black"/>
                </a:solidFill>
                <a:latin typeface="Comic Sans MS" panose="030F0702030302020204" pitchFamily="66" charset="0"/>
              </a:rPr>
              <a:t>of the sudden movement of tectonic </a:t>
            </a:r>
            <a:r>
              <a:rPr lang="en-AU" sz="1200" dirty="0" smtClean="0">
                <a:solidFill>
                  <a:prstClr val="black"/>
                </a:solidFill>
                <a:latin typeface="Comic Sans MS" panose="030F0702030302020204" pitchFamily="66" charset="0"/>
              </a:rPr>
              <a:t>plates,  </a:t>
            </a:r>
            <a:r>
              <a:rPr lang="en-AU" sz="1200" dirty="0">
                <a:solidFill>
                  <a:prstClr val="black"/>
                </a:solidFill>
                <a:latin typeface="Comic Sans MS" panose="030F0702030302020204" pitchFamily="66" charset="0"/>
              </a:rPr>
              <a:t>however, most </a:t>
            </a:r>
            <a:r>
              <a:rPr lang="en-AU" sz="1200" dirty="0" smtClean="0">
                <a:solidFill>
                  <a:prstClr val="black"/>
                </a:solidFill>
                <a:latin typeface="Comic Sans MS" panose="030F0702030302020204" pitchFamily="66" charset="0"/>
              </a:rPr>
              <a:t>of the </a:t>
            </a:r>
            <a:r>
              <a:rPr lang="en-AU" sz="1200" dirty="0">
                <a:solidFill>
                  <a:prstClr val="black"/>
                </a:solidFill>
                <a:latin typeface="Comic Sans MS" panose="030F0702030302020204" pitchFamily="66" charset="0"/>
              </a:rPr>
              <a:t>changes in the Earth's surface are very slow, taking millions of </a:t>
            </a:r>
            <a:r>
              <a:rPr lang="en-AU" sz="1200" dirty="0" smtClean="0">
                <a:solidFill>
                  <a:prstClr val="black"/>
                </a:solidFill>
                <a:latin typeface="Comic Sans MS" panose="030F0702030302020204" pitchFamily="66" charset="0"/>
              </a:rPr>
              <a:t>years</a:t>
            </a:r>
          </a:p>
          <a:p>
            <a:r>
              <a:rPr lang="en-AU" sz="1200" dirty="0" smtClean="0">
                <a:solidFill>
                  <a:prstClr val="black"/>
                </a:solidFill>
                <a:latin typeface="Comic Sans MS" panose="030F0702030302020204" pitchFamily="66" charset="0"/>
              </a:rPr>
              <a:t>	Another </a:t>
            </a:r>
            <a:r>
              <a:rPr lang="en-AU" sz="1200" dirty="0">
                <a:solidFill>
                  <a:prstClr val="black"/>
                </a:solidFill>
                <a:latin typeface="Comic Sans MS" panose="030F0702030302020204" pitchFamily="66" charset="0"/>
              </a:rPr>
              <a:t>important factor that affected the Australian continent over time </a:t>
            </a:r>
            <a:r>
              <a:rPr lang="en-AU" sz="1200" dirty="0" smtClean="0">
                <a:solidFill>
                  <a:prstClr val="black"/>
                </a:solidFill>
                <a:latin typeface="Comic Sans MS" panose="030F0702030302020204" pitchFamily="66" charset="0"/>
              </a:rPr>
              <a:t>was climate </a:t>
            </a:r>
            <a:r>
              <a:rPr lang="en-AU" sz="1200" dirty="0">
                <a:solidFill>
                  <a:prstClr val="black"/>
                </a:solidFill>
                <a:latin typeface="Comic Sans MS" panose="030F0702030302020204" pitchFamily="66" charset="0"/>
              </a:rPr>
              <a:t>change. Australia's climate has not always been the same. In fact, </a:t>
            </a:r>
            <a:r>
              <a:rPr lang="en-AU" sz="1200" dirty="0" smtClean="0">
                <a:solidFill>
                  <a:prstClr val="black"/>
                </a:solidFill>
                <a:latin typeface="Comic Sans MS" panose="030F0702030302020204" pitchFamily="66" charset="0"/>
              </a:rPr>
              <a:t>over millions </a:t>
            </a:r>
            <a:r>
              <a:rPr lang="en-AU" sz="1200" dirty="0">
                <a:solidFill>
                  <a:prstClr val="black"/>
                </a:solidFill>
                <a:latin typeface="Comic Sans MS" panose="030F0702030302020204" pitchFamily="66" charset="0"/>
              </a:rPr>
              <a:t>of years the climate has undergone dramatic changes. There have been </a:t>
            </a:r>
            <a:r>
              <a:rPr lang="en-AU" sz="1200" dirty="0" smtClean="0">
                <a:solidFill>
                  <a:prstClr val="black"/>
                </a:solidFill>
                <a:latin typeface="Comic Sans MS" panose="030F0702030302020204" pitchFamily="66" charset="0"/>
              </a:rPr>
              <a:t>a number </a:t>
            </a:r>
            <a:r>
              <a:rPr lang="en-AU" sz="1200" dirty="0">
                <a:solidFill>
                  <a:prstClr val="black"/>
                </a:solidFill>
                <a:latin typeface="Comic Sans MS" panose="030F0702030302020204" pitchFamily="66" charset="0"/>
              </a:rPr>
              <a:t>of ice ages, when the world's climates became considerably colder. Long </a:t>
            </a:r>
            <a:r>
              <a:rPr lang="en-AU" sz="1200" dirty="0" smtClean="0">
                <a:solidFill>
                  <a:prstClr val="black"/>
                </a:solidFill>
                <a:latin typeface="Comic Sans MS" panose="030F0702030302020204" pitchFamily="66" charset="0"/>
              </a:rPr>
              <a:t>ago, Australia's </a:t>
            </a:r>
            <a:r>
              <a:rPr lang="en-AU" sz="1200" dirty="0">
                <a:solidFill>
                  <a:prstClr val="black"/>
                </a:solidFill>
                <a:latin typeface="Comic Sans MS" panose="030F0702030302020204" pitchFamily="66" charset="0"/>
              </a:rPr>
              <a:t>climate was warmer and wetter than it is today. The sea covered </a:t>
            </a:r>
            <a:r>
              <a:rPr lang="en-AU" sz="1200" dirty="0" smtClean="0">
                <a:solidFill>
                  <a:prstClr val="black"/>
                </a:solidFill>
                <a:latin typeface="Comic Sans MS" panose="030F0702030302020204" pitchFamily="66" charset="0"/>
              </a:rPr>
              <a:t>large areas </a:t>
            </a:r>
            <a:r>
              <a:rPr lang="en-AU" sz="1200" dirty="0">
                <a:solidFill>
                  <a:prstClr val="black"/>
                </a:solidFill>
                <a:latin typeface="Comic Sans MS" panose="030F0702030302020204" pitchFamily="66" charset="0"/>
              </a:rPr>
              <a:t>of the continent, as indicated by seashells and marine fossils found in </a:t>
            </a:r>
            <a:r>
              <a:rPr lang="en-AU" sz="1200" dirty="0" smtClean="0">
                <a:solidFill>
                  <a:prstClr val="black"/>
                </a:solidFill>
                <a:latin typeface="Comic Sans MS" panose="030F0702030302020204" pitchFamily="66" charset="0"/>
              </a:rPr>
              <a:t>inland areas</a:t>
            </a:r>
            <a:r>
              <a:rPr lang="en-AU" sz="1200" dirty="0">
                <a:solidFill>
                  <a:prstClr val="black"/>
                </a:solidFill>
                <a:latin typeface="Comic Sans MS" panose="030F0702030302020204" pitchFamily="66" charset="0"/>
              </a:rPr>
              <a:t>.</a:t>
            </a:r>
            <a:endParaRPr lang="en-AU" sz="1200" dirty="0">
              <a:solidFill>
                <a:prstClr val="black"/>
              </a:solidFill>
              <a:latin typeface="Comic Sans MS" panose="030F0702030302020204" pitchFamily="66" charset="0"/>
              <a:ea typeface="Calibri"/>
              <a:cs typeface="Times New Roman"/>
            </a:endParaRPr>
          </a:p>
          <a:p>
            <a:r>
              <a:rPr lang="en-AU" sz="1200" dirty="0" smtClean="0">
                <a:solidFill>
                  <a:prstClr val="black"/>
                </a:solidFill>
                <a:latin typeface="Comic Sans MS" panose="030F0702030302020204" pitchFamily="66" charset="0"/>
                <a:ea typeface="Calibri"/>
                <a:cs typeface="Times New Roman"/>
              </a:rPr>
              <a:t>	Millions </a:t>
            </a:r>
            <a:r>
              <a:rPr lang="en-AU" sz="1200" dirty="0">
                <a:solidFill>
                  <a:prstClr val="black"/>
                </a:solidFill>
                <a:latin typeface="Comic Sans MS" panose="030F0702030302020204" pitchFamily="66" charset="0"/>
                <a:ea typeface="Calibri"/>
                <a:cs typeface="Times New Roman"/>
              </a:rPr>
              <a:t>of years ago </a:t>
            </a:r>
            <a:r>
              <a:rPr lang="en-AU" sz="1200" dirty="0" smtClean="0">
                <a:solidFill>
                  <a:prstClr val="black"/>
                </a:solidFill>
                <a:latin typeface="Comic Sans MS" panose="030F0702030302020204" pitchFamily="66" charset="0"/>
                <a:ea typeface="Calibri"/>
                <a:cs typeface="Times New Roman"/>
              </a:rPr>
              <a:t>the </a:t>
            </a:r>
            <a:r>
              <a:rPr lang="en-AU" sz="1200" dirty="0">
                <a:solidFill>
                  <a:prstClr val="black"/>
                </a:solidFill>
                <a:latin typeface="Comic Sans MS" panose="030F0702030302020204" pitchFamily="66" charset="0"/>
                <a:ea typeface="Calibri"/>
                <a:cs typeface="Times New Roman"/>
              </a:rPr>
              <a:t>world’s land masses were joined in one huge continent known as </a:t>
            </a:r>
            <a:r>
              <a:rPr lang="en-AU" sz="1200" dirty="0" smtClean="0">
                <a:solidFill>
                  <a:prstClr val="black"/>
                </a:solidFill>
                <a:latin typeface="Comic Sans MS" panose="030F0702030302020204" pitchFamily="66" charset="0"/>
                <a:ea typeface="Calibri"/>
                <a:cs typeface="Times New Roman"/>
              </a:rPr>
              <a:t>Pangaea, The </a:t>
            </a:r>
            <a:r>
              <a:rPr lang="en-AU" sz="1200" dirty="0">
                <a:solidFill>
                  <a:prstClr val="black"/>
                </a:solidFill>
                <a:latin typeface="Comic Sans MS" panose="030F0702030302020204" pitchFamily="66" charset="0"/>
                <a:ea typeface="Calibri"/>
                <a:cs typeface="Times New Roman"/>
              </a:rPr>
              <a:t>northern section,  </a:t>
            </a:r>
            <a:r>
              <a:rPr lang="en-AU" sz="1200" dirty="0" err="1">
                <a:solidFill>
                  <a:prstClr val="black"/>
                </a:solidFill>
                <a:latin typeface="Comic Sans MS" panose="030F0702030302020204" pitchFamily="66" charset="0"/>
                <a:ea typeface="Calibri"/>
                <a:cs typeface="Times New Roman"/>
              </a:rPr>
              <a:t>Laurasia</a:t>
            </a:r>
            <a:r>
              <a:rPr lang="en-AU" sz="1200" dirty="0">
                <a:solidFill>
                  <a:prstClr val="black"/>
                </a:solidFill>
                <a:latin typeface="Comic Sans MS" panose="030F0702030302020204" pitchFamily="66" charset="0"/>
                <a:ea typeface="Calibri"/>
                <a:cs typeface="Times New Roman"/>
              </a:rPr>
              <a:t>, was the land mass from which the present North  American, European  and Asian continents formed. The southern section, </a:t>
            </a:r>
            <a:r>
              <a:rPr lang="en-AU" sz="1200" dirty="0" err="1">
                <a:solidFill>
                  <a:prstClr val="black"/>
                </a:solidFill>
                <a:latin typeface="Comic Sans MS" panose="030F0702030302020204" pitchFamily="66" charset="0"/>
                <a:ea typeface="Calibri"/>
                <a:cs typeface="Times New Roman"/>
              </a:rPr>
              <a:t>Gondwana</a:t>
            </a:r>
            <a:r>
              <a:rPr lang="en-AU" sz="1200" dirty="0">
                <a:solidFill>
                  <a:prstClr val="black"/>
                </a:solidFill>
                <a:latin typeface="Comic Sans MS" panose="030F0702030302020204" pitchFamily="66" charset="0"/>
                <a:ea typeface="Calibri"/>
                <a:cs typeface="Times New Roman"/>
              </a:rPr>
              <a:t>, contained the present continents of South America, </a:t>
            </a:r>
            <a:r>
              <a:rPr lang="en-AU" sz="1200" dirty="0" smtClean="0">
                <a:solidFill>
                  <a:prstClr val="black"/>
                </a:solidFill>
                <a:latin typeface="Comic Sans MS" panose="030F0702030302020204" pitchFamily="66" charset="0"/>
                <a:ea typeface="Calibri"/>
                <a:cs typeface="Times New Roman"/>
              </a:rPr>
              <a:t>Africa,  </a:t>
            </a:r>
            <a:r>
              <a:rPr lang="en-AU" sz="1200" dirty="0">
                <a:solidFill>
                  <a:prstClr val="black"/>
                </a:solidFill>
                <a:latin typeface="Comic Sans MS" panose="030F0702030302020204" pitchFamily="66" charset="0"/>
                <a:ea typeface="Calibri"/>
                <a:cs typeface="Times New Roman"/>
              </a:rPr>
              <a:t>Australia and Antarctica. Enormous forces deep within the earth's crust caused Pangaea to split up, and by 153 million years ago, </a:t>
            </a:r>
            <a:r>
              <a:rPr lang="en-AU" sz="1200" dirty="0" err="1">
                <a:solidFill>
                  <a:prstClr val="black"/>
                </a:solidFill>
                <a:latin typeface="Comic Sans MS" panose="030F0702030302020204" pitchFamily="66" charset="0"/>
                <a:ea typeface="Calibri"/>
                <a:cs typeface="Times New Roman"/>
              </a:rPr>
              <a:t>Laurasia</a:t>
            </a:r>
            <a:r>
              <a:rPr lang="en-AU" sz="1200" dirty="0">
                <a:solidFill>
                  <a:prstClr val="black"/>
                </a:solidFill>
                <a:latin typeface="Comic Sans MS" panose="030F0702030302020204" pitchFamily="66" charset="0"/>
                <a:ea typeface="Calibri"/>
                <a:cs typeface="Times New Roman"/>
              </a:rPr>
              <a:t> and </a:t>
            </a:r>
            <a:r>
              <a:rPr lang="en-AU" sz="1200" dirty="0" err="1">
                <a:solidFill>
                  <a:prstClr val="black"/>
                </a:solidFill>
                <a:latin typeface="Comic Sans MS" panose="030F0702030302020204" pitchFamily="66" charset="0"/>
                <a:ea typeface="Calibri"/>
                <a:cs typeface="Times New Roman"/>
              </a:rPr>
              <a:t>Gondwana</a:t>
            </a:r>
            <a:r>
              <a:rPr lang="en-AU" sz="1200" dirty="0">
                <a:solidFill>
                  <a:prstClr val="black"/>
                </a:solidFill>
                <a:latin typeface="Comic Sans MS" panose="030F0702030302020204" pitchFamily="66" charset="0"/>
                <a:ea typeface="Calibri"/>
                <a:cs typeface="Times New Roman"/>
              </a:rPr>
              <a:t> had separated.</a:t>
            </a:r>
          </a:p>
        </p:txBody>
      </p:sp>
    </p:spTree>
    <p:extLst>
      <p:ext uri="{BB962C8B-B14F-4D97-AF65-F5344CB8AC3E}">
        <p14:creationId xmlns:p14="http://schemas.microsoft.com/office/powerpoint/2010/main" val="1237311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0" y="2636912"/>
            <a:ext cx="8964488" cy="1785104"/>
          </a:xfrm>
          <a:prstGeom prst="rect">
            <a:avLst/>
          </a:prstGeom>
        </p:spPr>
        <p:txBody>
          <a:bodyPr wrap="square">
            <a:spAutoFit/>
          </a:bodyPr>
          <a:lstStyle/>
          <a:p>
            <a:pPr marL="285750" indent="-285750">
              <a:spcAft>
                <a:spcPts val="600"/>
              </a:spcAft>
              <a:buFont typeface="Arial" pitchFamily="34" charset="0"/>
              <a:buChar char="•"/>
            </a:pPr>
            <a:endParaRPr lang="en-AU" sz="1200" dirty="0">
              <a:solidFill>
                <a:prstClr val="black"/>
              </a:solidFill>
            </a:endParaRPr>
          </a:p>
          <a:p>
            <a:pPr marL="285750" indent="-285750">
              <a:spcAft>
                <a:spcPts val="600"/>
              </a:spcAft>
              <a:buFont typeface="Arial" pitchFamily="34" charset="0"/>
              <a:buChar char="•"/>
            </a:pPr>
            <a:endParaRPr lang="en-AU" sz="1200" dirty="0">
              <a:solidFill>
                <a:prstClr val="black"/>
              </a:solidFill>
              <a:latin typeface="Comic Sans MS" panose="030F0702030302020204" pitchFamily="66" charset="0"/>
            </a:endParaRPr>
          </a:p>
          <a:p>
            <a:pPr marL="285750" indent="-285750">
              <a:spcAft>
                <a:spcPts val="600"/>
              </a:spcAft>
              <a:buFont typeface="Arial" pitchFamily="34" charset="0"/>
              <a:buChar char="•"/>
            </a:pPr>
            <a:endParaRPr lang="en-AU" sz="1200" dirty="0">
              <a:solidFill>
                <a:prstClr val="black"/>
              </a:solidFill>
              <a:latin typeface="Comic Sans MS" panose="030F0702030302020204" pitchFamily="66" charset="0"/>
            </a:endParaRPr>
          </a:p>
          <a:p>
            <a:pPr marL="285750" indent="-285750">
              <a:spcAft>
                <a:spcPts val="600"/>
              </a:spcAft>
              <a:buFont typeface="Arial" pitchFamily="34" charset="0"/>
              <a:buChar char="•"/>
            </a:pPr>
            <a:endParaRPr lang="en-AU" dirty="0">
              <a:solidFill>
                <a:prstClr val="black"/>
              </a:solidFill>
            </a:endParaRPr>
          </a:p>
          <a:p>
            <a:pPr marL="271463" indent="-271463">
              <a:buFont typeface="Arial" pitchFamily="34" charset="0"/>
              <a:buChar char="•"/>
            </a:pPr>
            <a:endParaRPr lang="en-AU" dirty="0">
              <a:solidFill>
                <a:prstClr val="black"/>
              </a:solidFill>
              <a:latin typeface="Comic Sans MS" panose="030F0702030302020204" pitchFamily="66" charset="0"/>
            </a:endParaRPr>
          </a:p>
          <a:p>
            <a:pPr marL="271463" indent="-271463">
              <a:buFont typeface="Arial" pitchFamily="34" charset="0"/>
              <a:buChar char="•"/>
            </a:pPr>
            <a:endParaRPr lang="en-AU" dirty="0">
              <a:latin typeface="Comic Sans MS" panose="030F0702030302020204" pitchFamily="66" charset="0"/>
            </a:endParaRPr>
          </a:p>
        </p:txBody>
      </p:sp>
      <p:sp>
        <p:nvSpPr>
          <p:cNvPr id="3" name="Rectangle 2"/>
          <p:cNvSpPr/>
          <p:nvPr/>
        </p:nvSpPr>
        <p:spPr>
          <a:xfrm>
            <a:off x="0" y="6937"/>
            <a:ext cx="9144000" cy="6740307"/>
          </a:xfrm>
          <a:prstGeom prst="rect">
            <a:avLst/>
          </a:prstGeom>
        </p:spPr>
        <p:txBody>
          <a:bodyPr wrap="square">
            <a:spAutoFit/>
          </a:bodyPr>
          <a:lstStyle/>
          <a:p>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a:t>
            </a:r>
            <a:r>
              <a:rPr lang="en-AU" sz="1200" b="1" kern="0" dirty="0" smtClean="0">
                <a:solidFill>
                  <a:prstClr val="black"/>
                </a:solidFill>
                <a:latin typeface="Comic Sans MS" pitchFamily="66" charset="0"/>
                <a:cs typeface="Arial" pitchFamily="34" charset="0"/>
              </a:rPr>
              <a:t>5 </a:t>
            </a:r>
            <a:r>
              <a:rPr lang="en-AU" sz="1200" b="1" kern="0" dirty="0">
                <a:solidFill>
                  <a:prstClr val="black"/>
                </a:solidFill>
                <a:latin typeface="Comic Sans MS" pitchFamily="66" charset="0"/>
                <a:cs typeface="Arial" pitchFamily="34" charset="0"/>
              </a:rPr>
              <a:t>–</a:t>
            </a:r>
            <a:r>
              <a:rPr lang="en-AU" sz="1200" b="1" kern="0" dirty="0" smtClean="0">
                <a:solidFill>
                  <a:prstClr val="black"/>
                </a:solidFill>
                <a:latin typeface="Comic Sans MS" pitchFamily="66" charset="0"/>
                <a:cs typeface="Arial" pitchFamily="34" charset="0"/>
              </a:rPr>
              <a:t> Major Landforms</a:t>
            </a:r>
            <a:endParaRPr lang="en-AU" sz="1200" b="1" kern="0" dirty="0">
              <a:solidFill>
                <a:prstClr val="black"/>
              </a:solidFill>
              <a:latin typeface="Comic Sans MS" pitchFamily="66" charset="0"/>
              <a:cs typeface="Arial" pitchFamily="34" charset="0"/>
            </a:endParaRP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a:t>
            </a:r>
            <a:r>
              <a:rPr lang="en-AU" sz="1200" kern="0" dirty="0" smtClean="0">
                <a:solidFill>
                  <a:prstClr val="black"/>
                </a:solidFill>
                <a:latin typeface="Comic Sans MS" pitchFamily="66" charset="0"/>
                <a:cs typeface="Arial" pitchFamily="34" charset="0"/>
              </a:rPr>
              <a:t>: artesian, faulting,  igneous, inland sea, </a:t>
            </a:r>
            <a:r>
              <a:rPr lang="en-AU" sz="1200" dirty="0" smtClean="0">
                <a:latin typeface="Comic Sans MS" panose="030F0702030302020204" pitchFamily="66" charset="0"/>
              </a:rPr>
              <a:t>metaphoric , </a:t>
            </a:r>
            <a:r>
              <a:rPr lang="en-AU" sz="1200" kern="0" dirty="0" smtClean="0">
                <a:solidFill>
                  <a:prstClr val="black"/>
                </a:solidFill>
                <a:latin typeface="Comic Sans MS" pitchFamily="66" charset="0"/>
                <a:cs typeface="Arial" pitchFamily="34" charset="0"/>
              </a:rPr>
              <a:t>plateaus, </a:t>
            </a:r>
            <a:r>
              <a:rPr lang="en-AU" sz="1200" kern="0" dirty="0" err="1" smtClean="0">
                <a:solidFill>
                  <a:prstClr val="black"/>
                </a:solidFill>
                <a:latin typeface="Comic Sans MS" pitchFamily="66" charset="0"/>
                <a:cs typeface="Arial" pitchFamily="34" charset="0"/>
              </a:rPr>
              <a:t>sandridge</a:t>
            </a:r>
            <a:r>
              <a:rPr lang="en-AU" sz="1200" kern="0" dirty="0" smtClean="0">
                <a:solidFill>
                  <a:prstClr val="black"/>
                </a:solidFill>
                <a:latin typeface="Comic Sans MS" pitchFamily="66" charset="0"/>
                <a:cs typeface="Arial" pitchFamily="34" charset="0"/>
              </a:rPr>
              <a:t>, </a:t>
            </a:r>
            <a:r>
              <a:rPr lang="en-AU" sz="1200" dirty="0" smtClean="0">
                <a:latin typeface="Comic Sans MS" panose="030F0702030302020204" pitchFamily="66" charset="0"/>
              </a:rPr>
              <a:t>sedimentary , </a:t>
            </a:r>
            <a:r>
              <a:rPr lang="en-AU" sz="1200" kern="0" dirty="0" smtClean="0">
                <a:solidFill>
                  <a:prstClr val="black"/>
                </a:solidFill>
                <a:latin typeface="Comic Sans MS" pitchFamily="66" charset="0"/>
                <a:cs typeface="Arial" pitchFamily="34" charset="0"/>
              </a:rPr>
              <a:t>rift valley, tablelands, weather.</a:t>
            </a:r>
          </a:p>
          <a:p>
            <a:pPr marL="228600" indent="-228600">
              <a:buFont typeface="+mj-lt"/>
              <a:buAutoNum type="arabicPeriod"/>
              <a:defRPr/>
            </a:pPr>
            <a:r>
              <a:rPr lang="en-AU" sz="1200" kern="0" dirty="0" smtClean="0">
                <a:solidFill>
                  <a:prstClr val="black"/>
                </a:solidFill>
                <a:latin typeface="Comic Sans MS" pitchFamily="66" charset="0"/>
                <a:cs typeface="Arial" pitchFamily="34" charset="0"/>
              </a:rPr>
              <a:t>Name the 5 major landforms_____________________________________________________________________</a:t>
            </a:r>
          </a:p>
          <a:p>
            <a:pPr>
              <a:defRPr/>
            </a:pPr>
            <a:r>
              <a:rPr lang="en-AU" sz="1200" kern="0" dirty="0" smtClean="0">
                <a:solidFill>
                  <a:prstClr val="black"/>
                </a:solidFill>
                <a:latin typeface="Comic Sans MS" pitchFamily="66" charset="0"/>
                <a:cs typeface="Arial" pitchFamily="34" charset="0"/>
              </a:rPr>
              <a:t>_____________________________________________________________________________________________</a:t>
            </a:r>
          </a:p>
          <a:p>
            <a:pPr>
              <a:defRPr/>
            </a:pPr>
            <a:r>
              <a:rPr lang="en-AU" sz="1200" b="1" dirty="0" smtClean="0">
                <a:latin typeface="Comic Sans MS" panose="030F0702030302020204" pitchFamily="66" charset="0"/>
              </a:rPr>
              <a:t>Australia </a:t>
            </a:r>
            <a:r>
              <a:rPr lang="en-AU" sz="1200" b="1" dirty="0">
                <a:latin typeface="Comic Sans MS" panose="030F0702030302020204" pitchFamily="66" charset="0"/>
              </a:rPr>
              <a:t>can be broken into five major landform regions</a:t>
            </a:r>
            <a:r>
              <a:rPr lang="en-AU" sz="1200" dirty="0" smtClean="0">
                <a:latin typeface="Comic Sans MS" panose="030F0702030302020204" pitchFamily="66" charset="0"/>
              </a:rPr>
              <a:t>:</a:t>
            </a:r>
          </a:p>
          <a:p>
            <a:pPr lvl="0"/>
            <a:r>
              <a:rPr lang="en-AU" sz="1200" b="1" dirty="0" smtClean="0">
                <a:latin typeface="Comic Sans MS" panose="030F0702030302020204" pitchFamily="66" charset="0"/>
              </a:rPr>
              <a:t>Coastal </a:t>
            </a:r>
            <a:r>
              <a:rPr lang="en-AU" sz="1200" b="1" dirty="0">
                <a:latin typeface="Comic Sans MS" panose="030F0702030302020204" pitchFamily="66" charset="0"/>
              </a:rPr>
              <a:t>Plain- </a:t>
            </a:r>
            <a:r>
              <a:rPr lang="en-AU" sz="1200" dirty="0">
                <a:latin typeface="Comic Sans MS" panose="030F0702030302020204" pitchFamily="66" charset="0"/>
              </a:rPr>
              <a:t>Narrow strip of land along the eastern coast of Australia, extending from Queensland to Victoria. Flat with relatively high rainfall. Well suited to building large cities. Australia's largest cities, including Sydney, Melbourne and Brisbane, are all located along the coastal plains. </a:t>
            </a:r>
          </a:p>
          <a:p>
            <a:pPr lvl="0"/>
            <a:r>
              <a:rPr lang="en-AU" sz="1200" b="1" dirty="0">
                <a:latin typeface="Comic Sans MS" panose="030F0702030302020204" pitchFamily="66" charset="0"/>
              </a:rPr>
              <a:t>Eastern Highlands, </a:t>
            </a:r>
            <a:r>
              <a:rPr lang="en-AU" sz="1200" dirty="0">
                <a:latin typeface="Comic Sans MS" panose="030F0702030302020204" pitchFamily="66" charset="0"/>
              </a:rPr>
              <a:t>including the Great Dividing Range, are a series of tablelands and plateaus.  Most of the area is rugged because rivers have cut deep valleys. The range extends north to the Cape York Peninsula in Queensland and south to Tasmania. The Eastern Highlands are tall enough to affect the weather in the rest of their region. They cause rain to fall upon the coastal plains and keep the central lowlands dry.  It is the source of most of the major rivers including, Fitzroy, Darling and Murray. The highest part is the Southeast where snow covers the alpine area. </a:t>
            </a:r>
          </a:p>
          <a:p>
            <a:pPr lvl="0"/>
            <a:r>
              <a:rPr lang="en-AU" sz="1200" b="1" dirty="0">
                <a:latin typeface="Comic Sans MS" panose="030F0702030302020204" pitchFamily="66" charset="0"/>
              </a:rPr>
              <a:t>South Australian Highlands</a:t>
            </a:r>
            <a:r>
              <a:rPr lang="en-AU" sz="1200" dirty="0">
                <a:latin typeface="Comic Sans MS" panose="030F0702030302020204" pitchFamily="66" charset="0"/>
              </a:rPr>
              <a:t>. A series of low ranges formed by faulting. The Mount Lofty Ranges and the Flinders Ranges were formed by this process. Spencer Gulf and Gulf of St Vincent (where Adelaide is located) are drowned rift valleys. </a:t>
            </a:r>
          </a:p>
          <a:p>
            <a:pPr lvl="0"/>
            <a:r>
              <a:rPr lang="en-AU" sz="1200" b="1" dirty="0">
                <a:latin typeface="Comic Sans MS" panose="030F0702030302020204" pitchFamily="66" charset="0"/>
              </a:rPr>
              <a:t>Western Plateau. </a:t>
            </a:r>
            <a:r>
              <a:rPr lang="en-AU" sz="1200" dirty="0">
                <a:latin typeface="Comic Sans MS" panose="030F0702030302020204" pitchFamily="66" charset="0"/>
              </a:rPr>
              <a:t>Approximately one third of the continent,  or about 2 700 000 square kilometres. Significant parts of Western Australia, </a:t>
            </a:r>
            <a:r>
              <a:rPr lang="en-AU" sz="1200" dirty="0" smtClean="0">
                <a:latin typeface="Comic Sans MS" panose="030F0702030302020204" pitchFamily="66" charset="0"/>
              </a:rPr>
              <a:t>South </a:t>
            </a:r>
            <a:r>
              <a:rPr lang="en-AU" sz="1200" dirty="0">
                <a:latin typeface="Comic Sans MS" panose="030F0702030302020204" pitchFamily="66" charset="0"/>
              </a:rPr>
              <a:t>Australia and the Northern Territory. Massive block of igneous and metaphoric  rock, some rocks being over 3.6 billion years old.  Relatively flat - average elevation less than 500m. This is due to erosion. There are a number of large, free-standing rocks, including Kata </a:t>
            </a:r>
            <a:r>
              <a:rPr lang="en-AU" sz="1200" dirty="0" err="1">
                <a:latin typeface="Comic Sans MS" panose="030F0702030302020204" pitchFamily="66" charset="0"/>
              </a:rPr>
              <a:t>Tjuta</a:t>
            </a:r>
            <a:r>
              <a:rPr lang="en-AU" sz="1200" dirty="0">
                <a:latin typeface="Comic Sans MS" panose="030F0702030302020204" pitchFamily="66" charset="0"/>
              </a:rPr>
              <a:t>, Mt Connor and Uluru (large sandstone rock formation that is 346m high with a circumference of 8km). </a:t>
            </a:r>
          </a:p>
          <a:p>
            <a:pPr lvl="0"/>
            <a:r>
              <a:rPr lang="en-AU" sz="1200" b="1" dirty="0">
                <a:latin typeface="Comic Sans MS" panose="030F0702030302020204" pitchFamily="66" charset="0"/>
              </a:rPr>
              <a:t>Central Lowlands. </a:t>
            </a:r>
            <a:r>
              <a:rPr lang="en-AU" sz="1200" dirty="0">
                <a:latin typeface="Comic Sans MS" panose="030F0702030302020204" pitchFamily="66" charset="0"/>
              </a:rPr>
              <a:t>Accounts for 25% of the continent. Extremely flat, low-lying plains of sedimentary rock - created by sediments, or silt and biological matter, deposited when the inner part of Australia was covered by an inland sea. Covers the area from Australia's largest river basin, the Murray-Darling, through the Great Artesian Basin, extending north to the Gulf of Carpentaria. The Great Artesian Basin is one of the largest artesian groundwater basins in the world, and covers 1 711 000 square kilometres (km</a:t>
            </a:r>
            <a:r>
              <a:rPr lang="en-AU" sz="1200" baseline="30000" dirty="0">
                <a:latin typeface="Comic Sans MS" panose="030F0702030302020204" pitchFamily="66" charset="0"/>
              </a:rPr>
              <a:t>2</a:t>
            </a:r>
            <a:r>
              <a:rPr lang="en-AU" sz="1200" dirty="0">
                <a:latin typeface="Comic Sans MS" panose="030F0702030302020204" pitchFamily="66" charset="0"/>
              </a:rPr>
              <a:t>). The lowest landforms of the continent are found in this region - average height of less than 200m. Lake Eyre - lowest point of the Australian continent at 15m below sea level and spreading over almost 10 000 km</a:t>
            </a:r>
            <a:r>
              <a:rPr lang="en-AU" sz="1200" baseline="30000" dirty="0">
                <a:latin typeface="Comic Sans MS" panose="030F0702030302020204" pitchFamily="66" charset="0"/>
              </a:rPr>
              <a:t>2</a:t>
            </a:r>
            <a:r>
              <a:rPr lang="en-AU" sz="1200" dirty="0">
                <a:latin typeface="Comic Sans MS" panose="030F0702030302020204" pitchFamily="66" charset="0"/>
              </a:rPr>
              <a:t>. The Central Lowlands also receive the least  amount of rain a year out of all the regions,  less than 125 millimetres per year, and contain large deserts and salt plans.  The Sturt Stony Desert (29 750km2),  the Strzelecki Desert (80 250km2), and the  Simpson (176 500km2) Desert are all located  in the Central Lowlands. The Simpson contains the world's largest sand ridge desert. The 30-metre high dunes consist of red sand ridges extending for hundreds of kilometres. The dunes are held in position by vegetation.</a:t>
            </a:r>
          </a:p>
        </p:txBody>
      </p:sp>
    </p:spTree>
    <p:extLst>
      <p:ext uri="{BB962C8B-B14F-4D97-AF65-F5344CB8AC3E}">
        <p14:creationId xmlns:p14="http://schemas.microsoft.com/office/powerpoint/2010/main" val="2404293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7693"/>
            <a:ext cx="9144000" cy="6740307"/>
          </a:xfrm>
          <a:prstGeom prst="rect">
            <a:avLst/>
          </a:prstGeom>
        </p:spPr>
        <p:txBody>
          <a:bodyPr wrap="square">
            <a:spAutoFit/>
          </a:bodyPr>
          <a:lstStyle/>
          <a:p>
            <a:r>
              <a:rPr lang="en-AU" sz="1200" dirty="0"/>
              <a:t> </a:t>
            </a:r>
            <a:r>
              <a:rPr lang="en-AU" sz="1200" b="1" kern="0" dirty="0">
                <a:solidFill>
                  <a:prstClr val="black"/>
                </a:solidFill>
                <a:latin typeface="Comic Sans MS" pitchFamily="66" charset="0"/>
                <a:cs typeface="Arial" pitchFamily="34" charset="0"/>
              </a:rPr>
              <a:t> 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a:t>
            </a:r>
            <a:r>
              <a:rPr lang="en-AU" sz="1200" b="1" kern="0" dirty="0" smtClean="0">
                <a:solidFill>
                  <a:prstClr val="black"/>
                </a:solidFill>
                <a:latin typeface="Comic Sans MS" pitchFamily="66" charset="0"/>
                <a:cs typeface="Arial" pitchFamily="34" charset="0"/>
              </a:rPr>
              <a:t>7 </a:t>
            </a:r>
            <a:r>
              <a:rPr lang="en-AU" sz="1200" b="1" kern="0" dirty="0">
                <a:solidFill>
                  <a:prstClr val="black"/>
                </a:solidFill>
                <a:latin typeface="Comic Sans MS" pitchFamily="66" charset="0"/>
                <a:cs typeface="Arial" pitchFamily="34" charset="0"/>
              </a:rPr>
              <a:t>– </a:t>
            </a:r>
            <a:r>
              <a:rPr lang="en-AU" sz="1200" b="1" kern="0" dirty="0" err="1" smtClean="0">
                <a:solidFill>
                  <a:prstClr val="black"/>
                </a:solidFill>
                <a:latin typeface="Comic Sans MS" pitchFamily="66" charset="0"/>
                <a:cs typeface="Arial" pitchFamily="34" charset="0"/>
              </a:rPr>
              <a:t>Australia’’s</a:t>
            </a:r>
            <a:r>
              <a:rPr lang="en-AU" sz="1200" b="1" kern="0" dirty="0" smtClean="0">
                <a:solidFill>
                  <a:prstClr val="black"/>
                </a:solidFill>
                <a:latin typeface="Comic Sans MS" pitchFamily="66" charset="0"/>
                <a:cs typeface="Arial" pitchFamily="34" charset="0"/>
              </a:rPr>
              <a:t> Climate</a:t>
            </a:r>
            <a:endParaRPr lang="en-AU" sz="1200" b="1" kern="0" dirty="0">
              <a:solidFill>
                <a:prstClr val="black"/>
              </a:solidFill>
              <a:latin typeface="Comic Sans MS" pitchFamily="66" charset="0"/>
              <a:cs typeface="Arial" pitchFamily="34" charset="0"/>
            </a:endParaRPr>
          </a:p>
          <a:p>
            <a:pPr marL="228600" indent="-228600">
              <a:buFont typeface="+mj-lt"/>
              <a:buAutoNum type="arabicPeriod"/>
              <a:defRPr/>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a:t>
            </a:r>
            <a:r>
              <a:rPr lang="en-AU" sz="1200" kern="0" dirty="0" smtClean="0">
                <a:solidFill>
                  <a:prstClr val="black"/>
                </a:solidFill>
                <a:latin typeface="Comic Sans MS" pitchFamily="66" charset="0"/>
                <a:cs typeface="Arial" pitchFamily="34" charset="0"/>
              </a:rPr>
              <a:t>words: </a:t>
            </a:r>
            <a:r>
              <a:rPr lang="en-AU" sz="1200" dirty="0" smtClean="0">
                <a:latin typeface="Comic Sans MS" panose="030F0702030302020204" pitchFamily="66" charset="0"/>
              </a:rPr>
              <a:t>decreases, Equator, high pressure, latitude, low pressure, onshore, </a:t>
            </a:r>
            <a:r>
              <a:rPr lang="en-AU" sz="1200" dirty="0">
                <a:latin typeface="Comic Sans MS" panose="030F0702030302020204" pitchFamily="66" charset="0"/>
              </a:rPr>
              <a:t>precipitation </a:t>
            </a:r>
            <a:r>
              <a:rPr lang="en-AU" sz="1200" dirty="0" smtClean="0">
                <a:latin typeface="Comic Sans MS" panose="030F0702030302020204" pitchFamily="66" charset="0"/>
              </a:rPr>
              <a:t>, reverses, settled, unsettled, variability</a:t>
            </a:r>
          </a:p>
          <a:p>
            <a:pPr marL="228600" indent="-228600">
              <a:buFont typeface="+mj-lt"/>
              <a:buAutoNum type="arabicPeriod"/>
              <a:defRPr/>
            </a:pPr>
            <a:r>
              <a:rPr lang="en-AU" sz="1200" kern="0" dirty="0" smtClean="0">
                <a:solidFill>
                  <a:prstClr val="black"/>
                </a:solidFill>
                <a:latin typeface="Comic Sans MS" panose="030F0702030302020204" pitchFamily="66" charset="0"/>
                <a:cs typeface="Arial" pitchFamily="34" charset="0"/>
              </a:rPr>
              <a:t>What is the distinctive feature of the Australian climate?_______________________________________________</a:t>
            </a:r>
          </a:p>
          <a:p>
            <a:pPr marL="228600" indent="-228600">
              <a:buFont typeface="+mj-lt"/>
              <a:buAutoNum type="arabicPeriod"/>
              <a:defRPr/>
            </a:pPr>
            <a:r>
              <a:rPr lang="en-AU" sz="1200" kern="0" dirty="0" smtClean="0">
                <a:solidFill>
                  <a:prstClr val="black"/>
                </a:solidFill>
                <a:latin typeface="Comic Sans MS" panose="030F0702030302020204" pitchFamily="66" charset="0"/>
                <a:cs typeface="Arial" pitchFamily="34" charset="0"/>
              </a:rPr>
              <a:t>Name the 7 factors that affect our climate. _________________________________________________________</a:t>
            </a:r>
          </a:p>
          <a:p>
            <a:pPr>
              <a:defRPr/>
            </a:pPr>
            <a:r>
              <a:rPr lang="en-AU" sz="1200" kern="0" dirty="0" smtClean="0">
                <a:solidFill>
                  <a:prstClr val="black"/>
                </a:solidFill>
                <a:latin typeface="Comic Sans MS" panose="030F0702030302020204" pitchFamily="66"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r>
              <a:rPr lang="en-AU" sz="1200" kern="0" dirty="0" smtClean="0">
                <a:solidFill>
                  <a:prstClr val="black"/>
                </a:solidFill>
                <a:latin typeface="Comic Sans MS" panose="030F0702030302020204" pitchFamily="66" charset="0"/>
                <a:cs typeface="Arial" pitchFamily="34" charset="0"/>
              </a:rPr>
              <a:t>8. In the Australian environment what do you think is affected by the climate.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defRPr/>
            </a:pPr>
            <a:endParaRPr lang="en-AU" sz="1200" kern="0" dirty="0">
              <a:solidFill>
                <a:prstClr val="black"/>
              </a:solidFill>
              <a:latin typeface="Comic Sans MS" pitchFamily="66" charset="0"/>
              <a:cs typeface="Arial" pitchFamily="34" charset="0"/>
            </a:endParaRPr>
          </a:p>
          <a:p>
            <a:pPr>
              <a:defRPr/>
            </a:pPr>
            <a:r>
              <a:rPr lang="en-AU" sz="1200" dirty="0" smtClean="0">
                <a:latin typeface="Comic Sans MS" panose="030F0702030302020204" pitchFamily="66" charset="0"/>
              </a:rPr>
              <a:t>One </a:t>
            </a:r>
            <a:r>
              <a:rPr lang="en-AU" sz="1200" dirty="0">
                <a:latin typeface="Comic Sans MS" panose="030F0702030302020204" pitchFamily="66" charset="0"/>
              </a:rPr>
              <a:t>of the most distinctive features of the </a:t>
            </a:r>
            <a:r>
              <a:rPr lang="en-AU" sz="1200" dirty="0" smtClean="0">
                <a:latin typeface="Comic Sans MS" panose="030F0702030302020204" pitchFamily="66" charset="0"/>
              </a:rPr>
              <a:t>Australian climate </a:t>
            </a:r>
            <a:r>
              <a:rPr lang="en-AU" sz="1200" dirty="0">
                <a:latin typeface="Comic Sans MS" panose="030F0702030302020204" pitchFamily="66" charset="0"/>
              </a:rPr>
              <a:t>is its variability. There are a range of factors that influence climate and are responsible for the changes that occur </a:t>
            </a:r>
            <a:r>
              <a:rPr lang="en-AU" sz="1200" dirty="0" smtClean="0">
                <a:latin typeface="Comic Sans MS" panose="030F0702030302020204" pitchFamily="66" charset="0"/>
              </a:rPr>
              <a:t>from </a:t>
            </a:r>
            <a:r>
              <a:rPr lang="en-AU" sz="1200" dirty="0">
                <a:latin typeface="Comic Sans MS" panose="030F0702030302020204" pitchFamily="66" charset="0"/>
              </a:rPr>
              <a:t>region to region and from year to year. . </a:t>
            </a:r>
            <a:endParaRPr lang="en-AU" sz="1200" dirty="0" smtClean="0">
              <a:latin typeface="Comic Sans MS" panose="030F0702030302020204" pitchFamily="66" charset="0"/>
            </a:endParaRPr>
          </a:p>
          <a:p>
            <a:endParaRPr lang="en-AU" sz="1200" dirty="0">
              <a:latin typeface="Comic Sans MS" panose="030F0702030302020204" pitchFamily="66" charset="0"/>
            </a:endParaRPr>
          </a:p>
          <a:p>
            <a:r>
              <a:rPr lang="en-AU" sz="1200" b="1" dirty="0" smtClean="0">
                <a:latin typeface="Comic Sans MS" panose="030F0702030302020204" pitchFamily="66" charset="0"/>
              </a:rPr>
              <a:t>Latitude </a:t>
            </a:r>
            <a:r>
              <a:rPr lang="en-AU" sz="1200" dirty="0" smtClean="0">
                <a:latin typeface="Comic Sans MS" panose="030F0702030302020204" pitchFamily="66" charset="0"/>
              </a:rPr>
              <a:t>- The </a:t>
            </a:r>
            <a:r>
              <a:rPr lang="en-AU" sz="1200" dirty="0">
                <a:latin typeface="Comic Sans MS" panose="030F0702030302020204" pitchFamily="66" charset="0"/>
              </a:rPr>
              <a:t>Earth receives more of the </a:t>
            </a:r>
            <a:r>
              <a:rPr lang="en-AU" sz="1200" dirty="0" smtClean="0">
                <a:latin typeface="Comic Sans MS" panose="030F0702030302020204" pitchFamily="66" charset="0"/>
              </a:rPr>
              <a:t>Sun’s energy at </a:t>
            </a:r>
            <a:r>
              <a:rPr lang="en-AU" sz="1200" dirty="0">
                <a:latin typeface="Comic Sans MS" panose="030F0702030302020204" pitchFamily="66" charset="0"/>
              </a:rPr>
              <a:t>the Equator than at the poles so </a:t>
            </a:r>
            <a:r>
              <a:rPr lang="en-AU" sz="1200" dirty="0" smtClean="0">
                <a:latin typeface="Comic Sans MS" panose="030F0702030302020204" pitchFamily="66" charset="0"/>
              </a:rPr>
              <a:t>temperatures are </a:t>
            </a:r>
            <a:r>
              <a:rPr lang="en-AU" sz="1200" dirty="0">
                <a:latin typeface="Comic Sans MS" panose="030F0702030302020204" pitchFamily="66" charset="0"/>
              </a:rPr>
              <a:t>highest at the Equator and decrease as </a:t>
            </a:r>
            <a:r>
              <a:rPr lang="en-AU" sz="1200" dirty="0" smtClean="0">
                <a:latin typeface="Comic Sans MS" panose="030F0702030302020204" pitchFamily="66" charset="0"/>
              </a:rPr>
              <a:t>latitude</a:t>
            </a:r>
            <a:r>
              <a:rPr lang="en-AU" sz="1200" dirty="0">
                <a:latin typeface="Comic Sans MS" panose="030F0702030302020204" pitchFamily="66" charset="0"/>
              </a:rPr>
              <a:t> </a:t>
            </a:r>
            <a:r>
              <a:rPr lang="en-AU" sz="1200" dirty="0" smtClean="0">
                <a:latin typeface="Comic Sans MS" panose="030F0702030302020204" pitchFamily="66" charset="0"/>
              </a:rPr>
              <a:t>increases</a:t>
            </a:r>
            <a:r>
              <a:rPr lang="en-AU" sz="1200" dirty="0">
                <a:latin typeface="Comic Sans MS" panose="030F0702030302020204" pitchFamily="66" charset="0"/>
              </a:rPr>
              <a:t>.</a:t>
            </a:r>
          </a:p>
          <a:p>
            <a:r>
              <a:rPr lang="en-AU" sz="1200" b="1" dirty="0" smtClean="0">
                <a:latin typeface="Comic Sans MS" panose="030F0702030302020204" pitchFamily="66" charset="0"/>
              </a:rPr>
              <a:t>Distance </a:t>
            </a:r>
            <a:r>
              <a:rPr lang="en-AU" sz="1200" b="1" dirty="0">
                <a:latin typeface="Comic Sans MS" panose="030F0702030302020204" pitchFamily="66" charset="0"/>
              </a:rPr>
              <a:t>from the </a:t>
            </a:r>
            <a:r>
              <a:rPr lang="en-AU" sz="1200" b="1" dirty="0" smtClean="0">
                <a:latin typeface="Comic Sans MS" panose="030F0702030302020204" pitchFamily="66" charset="0"/>
              </a:rPr>
              <a:t>coast - </a:t>
            </a:r>
            <a:r>
              <a:rPr lang="en-AU" sz="1200" dirty="0" smtClean="0">
                <a:latin typeface="Comic Sans MS" panose="030F0702030302020204" pitchFamily="66" charset="0"/>
              </a:rPr>
              <a:t>The </a:t>
            </a:r>
            <a:r>
              <a:rPr lang="en-AU" sz="1200" dirty="0">
                <a:latin typeface="Comic Sans MS" panose="030F0702030302020204" pitchFamily="66" charset="0"/>
              </a:rPr>
              <a:t>sea has a </a:t>
            </a:r>
            <a:r>
              <a:rPr lang="en-AU" sz="1200" dirty="0" smtClean="0">
                <a:latin typeface="Comic Sans MS" panose="030F0702030302020204" pitchFamily="66" charset="0"/>
              </a:rPr>
              <a:t>moderating effect </a:t>
            </a:r>
            <a:r>
              <a:rPr lang="en-AU" sz="1200" dirty="0">
                <a:latin typeface="Comic Sans MS" panose="030F0702030302020204" pitchFamily="66" charset="0"/>
              </a:rPr>
              <a:t>so temperature ranges are less at the coast </a:t>
            </a:r>
            <a:r>
              <a:rPr lang="en-AU" sz="1200" dirty="0" smtClean="0">
                <a:latin typeface="Comic Sans MS" panose="030F0702030302020204" pitchFamily="66" charset="0"/>
              </a:rPr>
              <a:t>than inland</a:t>
            </a:r>
            <a:r>
              <a:rPr lang="en-AU" sz="1200" dirty="0">
                <a:latin typeface="Comic Sans MS" panose="030F0702030302020204" pitchFamily="66" charset="0"/>
              </a:rPr>
              <a:t>. Onshore winds bring higher precipitation </a:t>
            </a:r>
            <a:r>
              <a:rPr lang="en-AU" sz="1200" dirty="0" smtClean="0">
                <a:latin typeface="Comic Sans MS" panose="030F0702030302020204" pitchFamily="66" charset="0"/>
              </a:rPr>
              <a:t>to coastal </a:t>
            </a:r>
            <a:r>
              <a:rPr lang="en-AU" sz="1200" dirty="0">
                <a:latin typeface="Comic Sans MS" panose="030F0702030302020204" pitchFamily="66" charset="0"/>
              </a:rPr>
              <a:t>areas.</a:t>
            </a:r>
          </a:p>
          <a:p>
            <a:r>
              <a:rPr lang="en-AU" sz="1200" b="1" dirty="0">
                <a:latin typeface="Comic Sans MS" panose="030F0702030302020204" pitchFamily="66" charset="0"/>
              </a:rPr>
              <a:t>Ocean </a:t>
            </a:r>
            <a:r>
              <a:rPr lang="en-AU" sz="1200" b="1" dirty="0" smtClean="0">
                <a:latin typeface="Comic Sans MS" panose="030F0702030302020204" pitchFamily="66" charset="0"/>
              </a:rPr>
              <a:t>currents - </a:t>
            </a:r>
            <a:r>
              <a:rPr lang="en-AU" sz="1200" dirty="0" smtClean="0">
                <a:latin typeface="Comic Sans MS" panose="030F0702030302020204" pitchFamily="66" charset="0"/>
              </a:rPr>
              <a:t>Currents</a:t>
            </a:r>
            <a:r>
              <a:rPr lang="en-AU" sz="1200" b="1" dirty="0" smtClean="0">
                <a:latin typeface="Comic Sans MS" panose="030F0702030302020204" pitchFamily="66" charset="0"/>
              </a:rPr>
              <a:t> </a:t>
            </a:r>
            <a:r>
              <a:rPr lang="en-AU" sz="1200" dirty="0">
                <a:latin typeface="Comic Sans MS" panose="030F0702030302020204" pitchFamily="66" charset="0"/>
              </a:rPr>
              <a:t>from nearer the </a:t>
            </a:r>
            <a:r>
              <a:rPr lang="en-AU" sz="1200" dirty="0" smtClean="0">
                <a:latin typeface="Comic Sans MS" panose="030F0702030302020204" pitchFamily="66" charset="0"/>
              </a:rPr>
              <a:t>poles bring cooler </a:t>
            </a:r>
            <a:r>
              <a:rPr lang="en-AU" sz="1200" dirty="0">
                <a:latin typeface="Comic Sans MS" panose="030F0702030302020204" pitchFamily="66" charset="0"/>
              </a:rPr>
              <a:t>conditions and those from nearer the </a:t>
            </a:r>
            <a:r>
              <a:rPr lang="en-AU" sz="1200" dirty="0" smtClean="0">
                <a:latin typeface="Comic Sans MS" panose="030F0702030302020204" pitchFamily="66" charset="0"/>
              </a:rPr>
              <a:t>Equator bring </a:t>
            </a:r>
            <a:r>
              <a:rPr lang="en-AU" sz="1200" dirty="0">
                <a:latin typeface="Comic Sans MS" panose="030F0702030302020204" pitchFamily="66" charset="0"/>
              </a:rPr>
              <a:t>warmer conditions.</a:t>
            </a:r>
          </a:p>
          <a:p>
            <a:r>
              <a:rPr lang="en-AU" sz="1200" b="1" dirty="0" smtClean="0">
                <a:latin typeface="Comic Sans MS" panose="030F0702030302020204" pitchFamily="66" charset="0"/>
              </a:rPr>
              <a:t>Direction </a:t>
            </a:r>
            <a:r>
              <a:rPr lang="en-AU" sz="1200" b="1" dirty="0">
                <a:latin typeface="Comic Sans MS" panose="030F0702030302020204" pitchFamily="66" charset="0"/>
              </a:rPr>
              <a:t>of prevailing </a:t>
            </a:r>
            <a:r>
              <a:rPr lang="en-AU" sz="1200" b="1" dirty="0" smtClean="0">
                <a:latin typeface="Comic Sans MS" panose="030F0702030302020204" pitchFamily="66" charset="0"/>
              </a:rPr>
              <a:t>winds </a:t>
            </a:r>
            <a:r>
              <a:rPr lang="en-AU" sz="1200" dirty="0" smtClean="0">
                <a:latin typeface="Comic Sans MS" panose="030F0702030302020204" pitchFamily="66" charset="0"/>
              </a:rPr>
              <a:t>- winds </a:t>
            </a:r>
            <a:r>
              <a:rPr lang="en-AU" sz="1200" dirty="0">
                <a:latin typeface="Comic Sans MS" panose="030F0702030302020204" pitchFamily="66" charset="0"/>
              </a:rPr>
              <a:t>from nearer Equator the are warmer than those from nearer the </a:t>
            </a:r>
            <a:r>
              <a:rPr lang="en-AU" sz="1200" dirty="0" smtClean="0">
                <a:latin typeface="Comic Sans MS" panose="030F0702030302020204" pitchFamily="66" charset="0"/>
              </a:rPr>
              <a:t>poles. Winds </a:t>
            </a:r>
            <a:r>
              <a:rPr lang="en-AU" sz="1200" dirty="0">
                <a:latin typeface="Comic Sans MS" panose="030F0702030302020204" pitchFamily="66" charset="0"/>
              </a:rPr>
              <a:t>from over the ocean bring precipitation </a:t>
            </a:r>
            <a:r>
              <a:rPr lang="en-AU" sz="1200" dirty="0" smtClean="0">
                <a:latin typeface="Comic Sans MS" panose="030F0702030302020204" pitchFamily="66" charset="0"/>
              </a:rPr>
              <a:t>and those </a:t>
            </a:r>
            <a:r>
              <a:rPr lang="en-AU" sz="1200" dirty="0">
                <a:latin typeface="Comic Sans MS" panose="030F0702030302020204" pitchFamily="66" charset="0"/>
              </a:rPr>
              <a:t>from inland are </a:t>
            </a:r>
            <a:r>
              <a:rPr lang="en-AU" sz="1200" dirty="0" smtClean="0">
                <a:latin typeface="Comic Sans MS" panose="030F0702030302020204" pitchFamily="66" charset="0"/>
              </a:rPr>
              <a:t>city</a:t>
            </a:r>
            <a:r>
              <a:rPr lang="en-AU" sz="1200" dirty="0">
                <a:latin typeface="Comic Sans MS" panose="030F0702030302020204" pitchFamily="66" charset="0"/>
              </a:rPr>
              <a:t>.</a:t>
            </a:r>
          </a:p>
          <a:p>
            <a:r>
              <a:rPr lang="en-AU" sz="1200" b="1" dirty="0" smtClean="0">
                <a:latin typeface="Comic Sans MS" panose="030F0702030302020204" pitchFamily="66" charset="0"/>
              </a:rPr>
              <a:t>Relief </a:t>
            </a:r>
            <a:r>
              <a:rPr lang="en-AU" sz="1200" dirty="0" smtClean="0">
                <a:latin typeface="Comic Sans MS" panose="030F0702030302020204" pitchFamily="66" charset="0"/>
              </a:rPr>
              <a:t>- Temperature </a:t>
            </a:r>
            <a:r>
              <a:rPr lang="en-AU" sz="1200" dirty="0">
                <a:latin typeface="Comic Sans MS" panose="030F0702030302020204" pitchFamily="66" charset="0"/>
              </a:rPr>
              <a:t>decreases with height. Moist air that is forced to rise by mountains cools, </a:t>
            </a:r>
            <a:r>
              <a:rPr lang="en-AU" sz="1200" dirty="0" smtClean="0">
                <a:latin typeface="Comic Sans MS" panose="030F0702030302020204" pitchFamily="66" charset="0"/>
              </a:rPr>
              <a:t>and </a:t>
            </a:r>
            <a:r>
              <a:rPr lang="en-AU" sz="1200" dirty="0">
                <a:latin typeface="Comic Sans MS" panose="030F0702030302020204" pitchFamily="66" charset="0"/>
              </a:rPr>
              <a:t>the water vapour condenses, producing increased cloud cover </a:t>
            </a:r>
            <a:r>
              <a:rPr lang="en-AU" sz="1200" dirty="0" smtClean="0">
                <a:latin typeface="Comic Sans MS" panose="030F0702030302020204" pitchFamily="66" charset="0"/>
              </a:rPr>
              <a:t> and </a:t>
            </a:r>
            <a:r>
              <a:rPr lang="en-AU" sz="1200" dirty="0">
                <a:latin typeface="Comic Sans MS" panose="030F0702030302020204" pitchFamily="66" charset="0"/>
              </a:rPr>
              <a:t>precipitation. </a:t>
            </a:r>
            <a:r>
              <a:rPr lang="en-AU" sz="1200" dirty="0" smtClean="0">
                <a:latin typeface="Comic Sans MS" panose="030F0702030302020204" pitchFamily="66" charset="0"/>
              </a:rPr>
              <a:t>Highland </a:t>
            </a:r>
            <a:r>
              <a:rPr lang="en-AU" sz="1200" dirty="0">
                <a:latin typeface="Comic Sans MS" panose="030F0702030302020204" pitchFamily="66" charset="0"/>
              </a:rPr>
              <a:t>areas are cooler and wetter than lowland areas.</a:t>
            </a:r>
          </a:p>
          <a:p>
            <a:r>
              <a:rPr lang="en-AU" sz="1200" b="1" dirty="0" smtClean="0">
                <a:latin typeface="Comic Sans MS" panose="030F0702030302020204" pitchFamily="66" charset="0"/>
              </a:rPr>
              <a:t>Pressure system - </a:t>
            </a:r>
            <a:r>
              <a:rPr lang="en-AU" sz="1200" dirty="0" smtClean="0">
                <a:latin typeface="Comic Sans MS" panose="030F0702030302020204" pitchFamily="66" charset="0"/>
              </a:rPr>
              <a:t>High </a:t>
            </a:r>
            <a:r>
              <a:rPr lang="en-AU" sz="1200" dirty="0">
                <a:latin typeface="Comic Sans MS" panose="030F0702030302020204" pitchFamily="66" charset="0"/>
              </a:rPr>
              <a:t>pressure associated with sinking air brings dry </a:t>
            </a:r>
            <a:r>
              <a:rPr lang="en-AU" sz="1200" dirty="0" smtClean="0">
                <a:latin typeface="Comic Sans MS" panose="030F0702030302020204" pitchFamily="66" charset="0"/>
              </a:rPr>
              <a:t>settled </a:t>
            </a:r>
            <a:r>
              <a:rPr lang="en-AU" sz="1200" dirty="0">
                <a:latin typeface="Comic Sans MS" panose="030F0702030302020204" pitchFamily="66" charset="0"/>
              </a:rPr>
              <a:t>weather. Low </a:t>
            </a:r>
            <a:r>
              <a:rPr lang="en-AU" sz="1200" dirty="0" smtClean="0">
                <a:latin typeface="Comic Sans MS" panose="030F0702030302020204" pitchFamily="66" charset="0"/>
              </a:rPr>
              <a:t>pressure caused </a:t>
            </a:r>
            <a:r>
              <a:rPr lang="en-AU" sz="1200" dirty="0">
                <a:latin typeface="Comic Sans MS" panose="030F0702030302020204" pitchFamily="66" charset="0"/>
              </a:rPr>
              <a:t>by rising air brings </a:t>
            </a:r>
            <a:r>
              <a:rPr lang="en-AU" sz="1200" dirty="0" smtClean="0">
                <a:latin typeface="Comic Sans MS" panose="030F0702030302020204" pitchFamily="66" charset="0"/>
              </a:rPr>
              <a:t>unsettled </a:t>
            </a:r>
            <a:r>
              <a:rPr lang="en-AU" sz="1200" dirty="0">
                <a:latin typeface="Comic Sans MS" panose="030F0702030302020204" pitchFamily="66" charset="0"/>
              </a:rPr>
              <a:t>weather. </a:t>
            </a:r>
            <a:r>
              <a:rPr lang="en-AU" sz="1200" dirty="0" smtClean="0">
                <a:latin typeface="Comic Sans MS" panose="030F0702030302020204" pitchFamily="66" charset="0"/>
              </a:rPr>
              <a:t>Australia </a:t>
            </a:r>
            <a:r>
              <a:rPr lang="en-AU" sz="1200" dirty="0">
                <a:latin typeface="Comic Sans MS" panose="030F0702030302020204" pitchFamily="66" charset="0"/>
              </a:rPr>
              <a:t>is dominated by high pressure with low pressure in the north during summer and in the south during winter. </a:t>
            </a:r>
          </a:p>
          <a:p>
            <a:r>
              <a:rPr lang="en-AU" sz="1200" b="1" dirty="0" smtClean="0">
                <a:latin typeface="Comic Sans MS" panose="030F0702030302020204" pitchFamily="66" charset="0"/>
              </a:rPr>
              <a:t>El Nino -</a:t>
            </a:r>
            <a:r>
              <a:rPr lang="en-AU" sz="1200" dirty="0" smtClean="0">
                <a:latin typeface="Comic Sans MS" panose="030F0702030302020204" pitchFamily="66" charset="0"/>
              </a:rPr>
              <a:t>The</a:t>
            </a:r>
            <a:r>
              <a:rPr lang="en-AU" sz="1200" b="1" dirty="0" smtClean="0">
                <a:latin typeface="Comic Sans MS" panose="030F0702030302020204" pitchFamily="66" charset="0"/>
              </a:rPr>
              <a:t> </a:t>
            </a:r>
            <a:r>
              <a:rPr lang="en-AU" sz="1200" dirty="0">
                <a:latin typeface="Comic Sans MS" panose="030F0702030302020204" pitchFamily="66" charset="0"/>
              </a:rPr>
              <a:t>normal circulation pattern in the P</a:t>
            </a:r>
            <a:r>
              <a:rPr lang="en-AU" sz="1200" dirty="0" smtClean="0">
                <a:latin typeface="Comic Sans MS" panose="030F0702030302020204" pitchFamily="66" charset="0"/>
              </a:rPr>
              <a:t>acific Ocean </a:t>
            </a:r>
            <a:r>
              <a:rPr lang="en-AU" sz="1200" dirty="0">
                <a:latin typeface="Comic Sans MS" panose="030F0702030302020204" pitchFamily="66" charset="0"/>
              </a:rPr>
              <a:t>brings rain to </a:t>
            </a:r>
            <a:r>
              <a:rPr lang="en-AU" sz="1200" dirty="0" smtClean="0">
                <a:latin typeface="Comic Sans MS" panose="030F0702030302020204" pitchFamily="66" charset="0"/>
              </a:rPr>
              <a:t>Australia. </a:t>
            </a:r>
            <a:r>
              <a:rPr lang="en-AU" sz="1200" dirty="0">
                <a:latin typeface="Comic Sans MS" panose="030F0702030302020204" pitchFamily="66" charset="0"/>
              </a:rPr>
              <a:t>in an El </a:t>
            </a:r>
            <a:r>
              <a:rPr lang="en-AU" sz="1200" dirty="0" smtClean="0">
                <a:latin typeface="Comic Sans MS" panose="030F0702030302020204" pitchFamily="66" charset="0"/>
              </a:rPr>
              <a:t>Nino </a:t>
            </a:r>
            <a:r>
              <a:rPr lang="en-AU" sz="1200" dirty="0">
                <a:latin typeface="Comic Sans MS" panose="030F0702030302020204" pitchFamily="66" charset="0"/>
              </a:rPr>
              <a:t>year the circulation reverses and South America receives the rain while Australia remains dry.</a:t>
            </a:r>
          </a:p>
        </p:txBody>
      </p:sp>
    </p:spTree>
    <p:extLst>
      <p:ext uri="{BB962C8B-B14F-4D97-AF65-F5344CB8AC3E}">
        <p14:creationId xmlns:p14="http://schemas.microsoft.com/office/powerpoint/2010/main" val="321653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52437"/>
            <a:ext cx="9144000" cy="6001643"/>
          </a:xfrm>
          <a:prstGeom prst="rect">
            <a:avLst/>
          </a:prstGeom>
        </p:spPr>
        <p:txBody>
          <a:bodyPr wrap="square">
            <a:spAutoFit/>
          </a:bodyPr>
          <a:lstStyle/>
          <a:p>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10 Reading Activity – Australia’ s Flora and Fauna </a:t>
            </a:r>
          </a:p>
          <a:p>
            <a:pPr marL="228600" indent="-228600">
              <a:buFont typeface="+mj-lt"/>
              <a:buAutoNum type="arabicPeriod"/>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 </a:t>
            </a:r>
            <a:r>
              <a:rPr lang="en-AU" sz="1200" dirty="0">
                <a:solidFill>
                  <a:prstClr val="black"/>
                </a:solidFill>
                <a:latin typeface="Comic Sans MS" panose="030F0702030302020204" pitchFamily="66" charset="0"/>
              </a:rPr>
              <a:t>adapted, botanic, eucalyptus, evolution, infertile, inhospitable, saltbush, symbiotic </a:t>
            </a:r>
          </a:p>
          <a:p>
            <a:pPr marL="228600" indent="-228600">
              <a:buFont typeface="+mj-lt"/>
              <a:buAutoNum type="arabicPeriod"/>
              <a:defRPr/>
            </a:pPr>
            <a:r>
              <a:rPr lang="en-AU" sz="1200" kern="0" dirty="0">
                <a:solidFill>
                  <a:prstClr val="black"/>
                </a:solidFill>
                <a:latin typeface="Comic Sans MS" panose="030F0702030302020204" pitchFamily="66" charset="0"/>
                <a:cs typeface="Arial" pitchFamily="34" charset="0"/>
              </a:rPr>
              <a:t>What is the soil like in this area? __________________________________________________________________</a:t>
            </a:r>
          </a:p>
          <a:p>
            <a:pPr marL="228600" indent="-228600">
              <a:buFont typeface="+mj-lt"/>
              <a:buAutoNum type="arabicPeriod"/>
              <a:defRPr/>
            </a:pPr>
            <a:r>
              <a:rPr lang="en-AU" sz="1200" kern="0" dirty="0">
                <a:solidFill>
                  <a:prstClr val="black"/>
                </a:solidFill>
                <a:latin typeface="Comic Sans MS" panose="030F0702030302020204" pitchFamily="66" charset="0"/>
                <a:cs typeface="Arial" pitchFamily="34" charset="0"/>
              </a:rPr>
              <a:t>How did the plants adapt to the environment? _________________________________________________________</a:t>
            </a:r>
          </a:p>
          <a:p>
            <a:pPr>
              <a:defRPr/>
            </a:pPr>
            <a:r>
              <a:rPr lang="en-AU" sz="1200" kern="0" dirty="0">
                <a:solidFill>
                  <a:prstClr val="black"/>
                </a:solidFill>
                <a:latin typeface="Comic Sans MS" panose="030F0702030302020204" pitchFamily="66" charset="0"/>
                <a:cs typeface="Arial" pitchFamily="34" charset="0"/>
              </a:rPr>
              <a:t>______________________________________________________________________________________________</a:t>
            </a:r>
          </a:p>
          <a:p>
            <a:pPr>
              <a:defRPr/>
            </a:pPr>
            <a:r>
              <a:rPr lang="en-AU" sz="1200" kern="0" dirty="0">
                <a:solidFill>
                  <a:prstClr val="black"/>
                </a:solidFill>
                <a:latin typeface="Comic Sans MS" panose="030F0702030302020204" pitchFamily="66" charset="0"/>
                <a:cs typeface="Arial" pitchFamily="34" charset="0"/>
              </a:rPr>
              <a:t>8. What does he mean evolution has proceeded apace? _____________________________________________________</a:t>
            </a:r>
          </a:p>
          <a:p>
            <a:pPr>
              <a:defRPr/>
            </a:pPr>
            <a:r>
              <a:rPr lang="en-AU" sz="1200" kern="0" dirty="0">
                <a:solidFill>
                  <a:prstClr val="black"/>
                </a:solidFill>
                <a:latin typeface="Comic Sans MS" panose="030F0702030302020204" pitchFamily="66" charset="0"/>
                <a:cs typeface="Arial" pitchFamily="34" charset="0"/>
              </a:rPr>
              <a:t>____________________________________________________________________________________________________________________________________________________________________________________________</a:t>
            </a:r>
          </a:p>
          <a:p>
            <a:pPr>
              <a:defRPr/>
            </a:pPr>
            <a:endParaRPr lang="en-AU" sz="1200" kern="0" dirty="0">
              <a:solidFill>
                <a:prstClr val="black"/>
              </a:solidFill>
              <a:latin typeface="Comic Sans MS" panose="030F0702030302020204" pitchFamily="66" charset="0"/>
              <a:cs typeface="Arial" pitchFamily="34" charset="0"/>
            </a:endParaRPr>
          </a:p>
          <a:p>
            <a:pPr>
              <a:defRPr/>
            </a:pPr>
            <a:endParaRPr lang="en-AU" sz="1200" kern="0" dirty="0">
              <a:solidFill>
                <a:prstClr val="black"/>
              </a:solidFill>
              <a:latin typeface="Comic Sans MS" panose="030F0702030302020204" pitchFamily="66" charset="0"/>
              <a:cs typeface="Arial" pitchFamily="34" charset="0"/>
            </a:endParaRPr>
          </a:p>
          <a:p>
            <a:pPr>
              <a:defRPr/>
            </a:pPr>
            <a:r>
              <a:rPr lang="en-AU" sz="1200" dirty="0">
                <a:solidFill>
                  <a:prstClr val="black"/>
                </a:solidFill>
                <a:latin typeface="Comic Sans MS" panose="030F0702030302020204" pitchFamily="66" charset="0"/>
              </a:rPr>
              <a:t>LET A THOUSAND FLOWERS BLOOM</a:t>
            </a:r>
          </a:p>
          <a:p>
            <a:r>
              <a:rPr lang="en-AU" sz="1200" dirty="0">
                <a:solidFill>
                  <a:prstClr val="black"/>
                </a:solidFill>
                <a:latin typeface="Comic Sans MS" panose="030F0702030302020204" pitchFamily="66" charset="0"/>
              </a:rPr>
              <a:t>Restoring Australia's Botanic Wonderland</a:t>
            </a:r>
          </a:p>
          <a:p>
            <a:r>
              <a:rPr lang="en-AU" sz="1200" dirty="0">
                <a:solidFill>
                  <a:prstClr val="black"/>
                </a:solidFill>
                <a:latin typeface="Comic Sans MS" panose="030F0702030302020204" pitchFamily="66" charset="0"/>
              </a:rPr>
              <a:t>By Ron </a:t>
            </a:r>
            <a:r>
              <a:rPr lang="en-AU" sz="1200" dirty="0" err="1">
                <a:solidFill>
                  <a:prstClr val="black"/>
                </a:solidFill>
                <a:latin typeface="Comic Sans MS" panose="030F0702030302020204" pitchFamily="66" charset="0"/>
              </a:rPr>
              <a:t>Geatz</a:t>
            </a:r>
            <a:endParaRPr lang="en-AU" sz="1200" dirty="0">
              <a:solidFill>
                <a:prstClr val="black"/>
              </a:solidFill>
              <a:latin typeface="Comic Sans MS" panose="030F0702030302020204" pitchFamily="66" charset="0"/>
            </a:endParaRPr>
          </a:p>
          <a:p>
            <a:r>
              <a:rPr lang="en-AU" sz="1200" dirty="0">
                <a:solidFill>
                  <a:prstClr val="black"/>
                </a:solidFill>
                <a:latin typeface="Comic Sans MS" panose="030F0702030302020204" pitchFamily="66" charset="0"/>
              </a:rPr>
              <a:t>	Smooth, white-barked eucalyptus trees rise from ochre soil. topped by umbrellas of brassy-olive leaves. Silvery saltbush hugs the ground, sheltering goanna lizards. The hot white surface of a dry salt lake glistens in the distance. The screech of black cockatoos draws attention skyward, summoning visions of pterodactyls soaring overhead. </a:t>
            </a:r>
          </a:p>
          <a:p>
            <a:r>
              <a:rPr lang="en-AU" sz="1200" dirty="0">
                <a:solidFill>
                  <a:prstClr val="black"/>
                </a:solidFill>
                <a:latin typeface="Comic Sans MS" panose="030F0702030302020204" pitchFamily="66" charset="0"/>
              </a:rPr>
              <a:t>	This 3-billion-year-old landscape in south-western Australia has over the past 250 million years gone largely undisturbed by catastrophic events such as volcanoes, earthquakes and glaciers. It is flat, infertile, leached of nutrients and laden with salt. The result, bewilderingly, is a botanic wonderland. </a:t>
            </a:r>
          </a:p>
          <a:p>
            <a:r>
              <a:rPr lang="en-AU" sz="1200" dirty="0">
                <a:solidFill>
                  <a:prstClr val="black"/>
                </a:solidFill>
                <a:latin typeface="Comic Sans MS" panose="030F0702030302020204" pitchFamily="66" charset="0"/>
              </a:rPr>
              <a:t>	In this isolated and seemingly inhospitable landscape, native plants-about half of which exist nowhere else adapted and evolved intriguing methods of survival. Some became carnivorous; others established symbiotic relationships with hardier neighbours; still others developed bizarre root systems to scavenge sparse sustenance. And as the climate changed over millenniums, identical plants just metres apart evolved into distinct species-estimated to be some 900 as did the animals that depend on them.</a:t>
            </a:r>
          </a:p>
          <a:p>
            <a:r>
              <a:rPr lang="en-AU" sz="1200" dirty="0">
                <a:solidFill>
                  <a:prstClr val="black"/>
                </a:solidFill>
                <a:latin typeface="Comic Sans MS" panose="030F0702030302020204" pitchFamily="66" charset="0"/>
              </a:rPr>
              <a:t>	 'This is a rare part of the world where evolution has proceeded apace,' explains Keith </a:t>
            </a:r>
            <a:r>
              <a:rPr lang="en-AU" sz="1200" dirty="0" err="1">
                <a:solidFill>
                  <a:prstClr val="black"/>
                </a:solidFill>
                <a:latin typeface="Comic Sans MS" panose="030F0702030302020204" pitchFamily="66" charset="0"/>
              </a:rPr>
              <a:t>Bradby</a:t>
            </a:r>
            <a:r>
              <a:rPr lang="en-AU" sz="1200" dirty="0">
                <a:solidFill>
                  <a:prstClr val="black"/>
                </a:solidFill>
                <a:latin typeface="Comic Sans MS" panose="030F0702030302020204" pitchFamily="66" charset="0"/>
              </a:rPr>
              <a:t>, coordinator of </a:t>
            </a:r>
            <a:r>
              <a:rPr lang="en-AU" sz="1200" dirty="0" err="1">
                <a:solidFill>
                  <a:prstClr val="black"/>
                </a:solidFill>
                <a:latin typeface="Comic Sans MS" panose="030F0702030302020204" pitchFamily="66" charset="0"/>
              </a:rPr>
              <a:t>Gondwana</a:t>
            </a:r>
            <a:r>
              <a:rPr lang="en-AU" sz="1200" dirty="0">
                <a:solidFill>
                  <a:prstClr val="black"/>
                </a:solidFill>
                <a:latin typeface="Comic Sans MS" panose="030F0702030302020204" pitchFamily="66" charset="0"/>
              </a:rPr>
              <a:t> Link.</a:t>
            </a:r>
          </a:p>
          <a:p>
            <a:r>
              <a:rPr lang="fr-FR" sz="1200" dirty="0">
                <a:solidFill>
                  <a:prstClr val="black"/>
                </a:solidFill>
                <a:latin typeface="Comic Sans MS" panose="030F0702030302020204" pitchFamily="66" charset="0"/>
              </a:rPr>
              <a:t>          			Source: Nature </a:t>
            </a:r>
            <a:r>
              <a:rPr lang="fr-FR" sz="1200" dirty="0" err="1">
                <a:solidFill>
                  <a:prstClr val="black"/>
                </a:solidFill>
                <a:latin typeface="Comic Sans MS" panose="030F0702030302020204" pitchFamily="66" charset="0"/>
              </a:rPr>
              <a:t>Conservancy</a:t>
            </a:r>
            <a:r>
              <a:rPr lang="fr-FR" sz="1200" dirty="0">
                <a:solidFill>
                  <a:prstClr val="black"/>
                </a:solidFill>
                <a:latin typeface="Comic Sans MS" panose="030F0702030302020204" pitchFamily="66" charset="0"/>
              </a:rPr>
              <a:t> </a:t>
            </a:r>
            <a:r>
              <a:rPr lang="fr-FR" sz="1200" dirty="0" err="1">
                <a:solidFill>
                  <a:prstClr val="black"/>
                </a:solidFill>
                <a:latin typeface="Comic Sans MS" panose="030F0702030302020204" pitchFamily="66" charset="0"/>
              </a:rPr>
              <a:t>Maqazine</a:t>
            </a:r>
            <a:r>
              <a:rPr lang="fr-FR" sz="1200" dirty="0">
                <a:solidFill>
                  <a:prstClr val="black"/>
                </a:solidFill>
                <a:latin typeface="Comic Sans MS" panose="030F0702030302020204" pitchFamily="66" charset="0"/>
              </a:rPr>
              <a:t>, </a:t>
            </a:r>
            <a:r>
              <a:rPr lang="fr-FR" sz="1200" dirty="0" err="1">
                <a:solidFill>
                  <a:prstClr val="black"/>
                </a:solidFill>
                <a:latin typeface="Comic Sans MS" panose="030F0702030302020204" pitchFamily="66" charset="0"/>
              </a:rPr>
              <a:t>Autumn</a:t>
            </a:r>
            <a:r>
              <a:rPr lang="fr-FR" sz="1200" dirty="0">
                <a:solidFill>
                  <a:prstClr val="black"/>
                </a:solidFill>
                <a:latin typeface="Comic Sans MS" panose="030F0702030302020204" pitchFamily="66" charset="0"/>
              </a:rPr>
              <a:t> 2006</a:t>
            </a:r>
            <a:endParaRPr lang="en-AU" sz="1200" dirty="0">
              <a:solidFill>
                <a:prstClr val="black"/>
              </a:solidFill>
              <a:latin typeface="Comic Sans MS" panose="030F0702030302020204" pitchFamily="66" charset="0"/>
            </a:endParaRPr>
          </a:p>
        </p:txBody>
      </p:sp>
    </p:spTree>
    <p:extLst>
      <p:ext uri="{BB962C8B-B14F-4D97-AF65-F5344CB8AC3E}">
        <p14:creationId xmlns:p14="http://schemas.microsoft.com/office/powerpoint/2010/main" val="3699219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25" y="45607"/>
            <a:ext cx="9153872" cy="6740307"/>
          </a:xfrm>
          <a:prstGeom prst="rect">
            <a:avLst/>
          </a:prstGeom>
        </p:spPr>
        <p:txBody>
          <a:bodyPr wrap="square">
            <a:spAutoFit/>
          </a:bodyPr>
          <a:lstStyle/>
          <a:p>
            <a:r>
              <a:rPr lang="en-AU" sz="1200" b="1" kern="0" dirty="0">
                <a:solidFill>
                  <a:prstClr val="black"/>
                </a:solidFill>
                <a:latin typeface="Comic Sans MS" pitchFamily="66" charset="0"/>
                <a:cs typeface="Arial" pitchFamily="34" charset="0"/>
              </a:rPr>
              <a:t>Year 9 </a:t>
            </a:r>
            <a:r>
              <a:rPr lang="en-AU" sz="1200" b="1" kern="0" dirty="0" err="1">
                <a:solidFill>
                  <a:prstClr val="black"/>
                </a:solidFill>
                <a:latin typeface="Comic Sans MS" pitchFamily="66" charset="0"/>
                <a:cs typeface="Arial" pitchFamily="34" charset="0"/>
              </a:rPr>
              <a:t>Geog</a:t>
            </a:r>
            <a:r>
              <a:rPr lang="en-AU" sz="1200" b="1" kern="0" dirty="0">
                <a:solidFill>
                  <a:prstClr val="black"/>
                </a:solidFill>
                <a:latin typeface="Comic Sans MS" pitchFamily="66" charset="0"/>
                <a:cs typeface="Arial" pitchFamily="34" charset="0"/>
              </a:rPr>
              <a:t> – Australia’s Environment Lesson 11 Reading Activity – Australia’ s Resources</a:t>
            </a:r>
          </a:p>
          <a:p>
            <a:pPr marL="228600" indent="-228600">
              <a:buFont typeface="+mj-lt"/>
              <a:buAutoNum type="arabicPeriod"/>
            </a:pPr>
            <a:r>
              <a:rPr lang="en-AU" sz="1200" kern="0" dirty="0">
                <a:solidFill>
                  <a:prstClr val="black"/>
                </a:solidFill>
                <a:latin typeface="Comic Sans MS" pitchFamily="66" charset="0"/>
                <a:cs typeface="Arial" pitchFamily="34" charset="0"/>
              </a:rPr>
              <a:t>Write down the heading. ____________________________________________________________________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do you think this piece of writing is about?_________________________________________________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Is it descriptive, informative or persuasive?_____________________________________________________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Read the piece of writing and circle any words whose meaning you are not sure of.</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Underline the following words:</a:t>
            </a:r>
            <a:r>
              <a:rPr lang="en-AU" sz="1200" dirty="0">
                <a:solidFill>
                  <a:prstClr val="black"/>
                </a:solidFill>
                <a:latin typeface="Comic Sans MS" panose="030F0702030302020204" pitchFamily="66" charset="0"/>
              </a:rPr>
              <a:t> bauxite,  Broken  Hill., crystals, diversity, exporter, fossil fuel, iron-ore, opals, diamonds</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is Australia the biggest exporter of? __________________________________________________________</a:t>
            </a:r>
          </a:p>
          <a:p>
            <a:pPr marL="228600" indent="-228600">
              <a:buFont typeface="+mj-lt"/>
              <a:buAutoNum type="arabicPeriod"/>
              <a:defRPr/>
            </a:pPr>
            <a:r>
              <a:rPr lang="en-AU" sz="1200" kern="0" dirty="0">
                <a:solidFill>
                  <a:prstClr val="black"/>
                </a:solidFill>
                <a:latin typeface="Comic Sans MS" pitchFamily="66" charset="0"/>
                <a:cs typeface="Arial" pitchFamily="34" charset="0"/>
              </a:rPr>
              <a:t>What mineral resources do we have? _______________________________________________________________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8. Do you think these are sustainable resources? Why/Why not?______________________________________________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a:defRPr/>
            </a:pPr>
            <a:r>
              <a:rPr lang="en-AU" sz="1200" kern="0" dirty="0">
                <a:solidFill>
                  <a:prstClr val="black"/>
                </a:solidFill>
                <a:latin typeface="Comic Sans MS" pitchFamily="66" charset="0"/>
                <a:cs typeface="Arial" pitchFamily="34" charset="0"/>
              </a:rPr>
              <a:t>______________________________________________________________________________________________</a:t>
            </a:r>
          </a:p>
          <a:p>
            <a:pPr marL="228600" indent="-228600">
              <a:buFont typeface="+mj-lt"/>
              <a:buAutoNum type="arabicPeriod"/>
              <a:defRPr/>
            </a:pPr>
            <a:endParaRPr lang="en-AU" sz="1200" b="1" kern="0" dirty="0">
              <a:solidFill>
                <a:prstClr val="black"/>
              </a:solidFill>
              <a:latin typeface="Comic Sans MS" pitchFamily="66" charset="0"/>
              <a:cs typeface="Arial" pitchFamily="34" charset="0"/>
            </a:endParaRPr>
          </a:p>
          <a:p>
            <a:pPr>
              <a:defRPr/>
            </a:pPr>
            <a:r>
              <a:rPr lang="en-AU" sz="1200" b="1" dirty="0">
                <a:solidFill>
                  <a:prstClr val="black"/>
                </a:solidFill>
                <a:latin typeface="Comic Sans MS" panose="030F0702030302020204" pitchFamily="66" charset="0"/>
              </a:rPr>
              <a:t>Australia's unique mineral wealth</a:t>
            </a:r>
            <a:endParaRPr lang="en-AU" sz="1200" dirty="0">
              <a:solidFill>
                <a:prstClr val="black"/>
              </a:solidFill>
              <a:latin typeface="Comic Sans MS" panose="030F0702030302020204" pitchFamily="66" charset="0"/>
            </a:endParaRPr>
          </a:p>
          <a:p>
            <a:r>
              <a:rPr lang="en-AU" sz="1200" dirty="0">
                <a:solidFill>
                  <a:prstClr val="black"/>
                </a:solidFill>
                <a:latin typeface="Comic Sans MS" panose="030F0702030302020204" pitchFamily="66" charset="0"/>
              </a:rPr>
              <a:t>	Australia is rich in minerals, both on the continent and beneath the surrounding oceans. It is the world's third largest producer of minerals and metals and is virtually self-sufficient in mineral resources. Despite increasing exports, Australia's demonstrated reserves Of gold, coal, bauxite, copper, lead, zinc and mineral sands are growing due to improved prospecting and extraction technologies. The reserves are huge, even by world standards:</a:t>
            </a:r>
          </a:p>
          <a:p>
            <a:pPr marL="171450" indent="-171450">
              <a:buFont typeface="Arial" panose="020B0604020202020204" pitchFamily="34" charset="0"/>
              <a:buChar char="•"/>
            </a:pPr>
            <a:r>
              <a:rPr lang="en-AU" sz="1200" dirty="0">
                <a:solidFill>
                  <a:prstClr val="black"/>
                </a:solidFill>
                <a:latin typeface="Comic Sans MS" panose="030F0702030302020204" pitchFamily="66" charset="0"/>
              </a:rPr>
              <a:t>69 billion tonnes of black coal</a:t>
            </a:r>
          </a:p>
          <a:p>
            <a:pPr marL="171450" indent="-171450">
              <a:buFont typeface="Arial" panose="020B0604020202020204" pitchFamily="34" charset="0"/>
              <a:buChar char="•"/>
            </a:pPr>
            <a:r>
              <a:rPr lang="en-AU" sz="1200" dirty="0">
                <a:solidFill>
                  <a:prstClr val="black"/>
                </a:solidFill>
                <a:latin typeface="Comic Sans MS" panose="030F0702030302020204" pitchFamily="66" charset="0"/>
              </a:rPr>
              <a:t>18 billion tonnes of iron ore</a:t>
            </a:r>
          </a:p>
          <a:p>
            <a:pPr marL="171450" indent="-171450">
              <a:buFont typeface="Arial" panose="020B0604020202020204" pitchFamily="34" charset="0"/>
              <a:buChar char="•"/>
            </a:pPr>
            <a:r>
              <a:rPr lang="en-AU" sz="1200" dirty="0">
                <a:solidFill>
                  <a:prstClr val="black"/>
                </a:solidFill>
                <a:latin typeface="Comic Sans MS" panose="030F0702030302020204" pitchFamily="66" charset="0"/>
              </a:rPr>
              <a:t>2.5 billion tonnes of bauxite (aluminium ore)</a:t>
            </a:r>
          </a:p>
          <a:p>
            <a:pPr marL="171450" indent="-171450">
              <a:buFont typeface="Arial" panose="020B0604020202020204" pitchFamily="34" charset="0"/>
              <a:buChar char="•"/>
            </a:pPr>
            <a:r>
              <a:rPr lang="en-AU" sz="1200" dirty="0">
                <a:solidFill>
                  <a:prstClr val="black"/>
                </a:solidFill>
                <a:latin typeface="Comic Sans MS" panose="030F0702030302020204" pitchFamily="66" charset="0"/>
              </a:rPr>
              <a:t>in excess of 3400 tonnes of gold</a:t>
            </a:r>
          </a:p>
          <a:p>
            <a:r>
              <a:rPr lang="en-AU" sz="1200" dirty="0">
                <a:solidFill>
                  <a:prstClr val="black"/>
                </a:solidFill>
                <a:latin typeface="Comic Sans MS" panose="030F0702030302020204" pitchFamily="66" charset="0"/>
              </a:rPr>
              <a:t>	Its great  mineral wealth results from the diversity of materials that make up the very old land mass. The  Pilbara region  contains  the world's  largest iron­ ore deposit (at  Pannawonica) as well  as many  other iron-ore deposits that  are among  the world's  richest and  biggest.  The  rock mass in  this  area  was originally pushed up  from  the  sea  floor billions of years ago,  bringing with  it deposits  of iron.  The  iron was uplifted further and  dried into a deposit 2.5   km  thick. Australia is one of the world's  biggest iron-ore producers.</a:t>
            </a:r>
          </a:p>
          <a:p>
            <a:r>
              <a:rPr lang="en-AU" sz="1200" dirty="0">
                <a:solidFill>
                  <a:prstClr val="black"/>
                </a:solidFill>
                <a:latin typeface="Comic Sans MS" panose="030F0702030302020204" pitchFamily="66" charset="0"/>
              </a:rPr>
              <a:t>	Some  of the  crystals  in Australia's ancient  rocks  formed  huge, coloured  bands of jasper and  marble. The  most spectacular  of the marble bands is found  around the  town  of Marble  Bar in Western Australia.  Elsewhere in Australia, such  as at  Coober Pedy  and Lightning Ridge, ancient rock  crystals have  formed opals. Australia  has 90% of the world's opals.  One  of the world's richest deposits  of silver, lead and zinc is at Broken  Hill.</a:t>
            </a:r>
          </a:p>
          <a:p>
            <a:r>
              <a:rPr lang="en-AU" sz="1200" dirty="0">
                <a:solidFill>
                  <a:prstClr val="black"/>
                </a:solidFill>
                <a:latin typeface="Comic Sans MS" panose="030F0702030302020204" pitchFamily="66" charset="0"/>
              </a:rPr>
              <a:t>	Coal is Australia's  biggest fossil fuel energy resource. Over a third of the world's  coal exports come  from Australia. Australia also has the world's  biggest bauxite deposits, located on the western side of Cape  York  Peninsula, and  is the  world's biggest produce r of bauxite ore.  Australia  is the  world's  biggest  supplier  of industrial diamonds  and  has a significant amount of the  world's uranium resources.</a:t>
            </a:r>
          </a:p>
        </p:txBody>
      </p:sp>
    </p:spTree>
    <p:extLst>
      <p:ext uri="{BB962C8B-B14F-4D97-AF65-F5344CB8AC3E}">
        <p14:creationId xmlns:p14="http://schemas.microsoft.com/office/powerpoint/2010/main" val="33163888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Year 9 Geography Readings&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quot;/&gt;&lt;property id=&quot;20307&quot; value=&quot;270&quot;/&gt;&lt;/object&gt;&lt;object type=&quot;3&quot; unique_id=&quot;10019&quot;&gt;&lt;property id=&quot;20148&quot; value=&quot;5&quot;/&gt;&lt;property id=&quot;20300&quot; value=&quot;Slide 16&quot;/&gt;&lt;property id=&quot;20307&quot; value=&quot;271&quot;/&gt;&lt;/object&gt;&lt;object type=&quot;3&quot; unique_id=&quot;10020&quot;&gt;&lt;property id=&quot;20148&quot; value=&quot;5&quot;/&gt;&lt;property id=&quot;20300&quot; value=&quot;Slide 17&quot;/&gt;&lt;property id=&quot;20307&quot; value=&quot;272&quot;/&gt;&lt;/object&gt;&lt;object type=&quot;3&quot; unique_id=&quot;10021&quot;&gt;&lt;property id=&quot;20148&quot; value=&quot;5&quot;/&gt;&lt;property id=&quot;20300&quot; value=&quot;Slide 18&quot;/&gt;&lt;property id=&quot;20307&quot; value=&quot;273&quot;/&gt;&lt;/object&gt;&lt;object type=&quot;3&quot; unique_id=&quot;10022&quot;&gt;&lt;property id=&quot;20148&quot; value=&quot;5&quot;/&gt;&lt;property id=&quot;20300&quot; value=&quot;Slide 19&quot;/&gt;&lt;property id=&quot;20307&quot; value=&quot;274&quot;/&gt;&lt;/object&gt;&lt;object type=&quot;3&quot; unique_id=&quot;10023&quot;&gt;&lt;property id=&quot;20148&quot; value=&quot;5&quot;/&gt;&lt;property id=&quot;20300&quot; value=&quot;Slide 20&quot;/&gt;&lt;property id=&quot;20307&quot; value=&quot;275&quot;/&gt;&lt;/object&gt;&lt;object type=&quot;3&quot; unique_id=&quot;36304&quot;&gt;&lt;property id=&quot;20148&quot; value=&quot;5&quot;/&gt;&lt;property id=&quot;20300&quot; value=&quot;Slide 21&quot;/&gt;&lt;property id=&quot;20307&quot; value=&quot;276&quot;/&gt;&lt;/object&gt;&lt;object type=&quot;3&quot; unique_id=&quot;36305&quot;&gt;&lt;property id=&quot;20148&quot; value=&quot;5&quot;/&gt;&lt;property id=&quot;20300&quot; value=&quot;Slide 22&quot;/&gt;&lt;property id=&quot;20307&quot; value=&quot;277&quot;/&gt;&lt;/object&gt;&lt;object type=&quot;3&quot; unique_id=&quot;36306&quot;&gt;&lt;property id=&quot;20148&quot; value=&quot;5&quot;/&gt;&lt;property id=&quot;20300&quot; value=&quot;Slide 23&quot;/&gt;&lt;property id=&quot;20307&quot; value=&quot;278&quot;/&gt;&lt;/object&gt;&lt;object type=&quot;3&quot; unique_id=&quot;36307&quot;&gt;&lt;property id=&quot;20148&quot; value=&quot;5&quot;/&gt;&lt;property id=&quot;20300&quot; value=&quot;Slide 24&quot;/&gt;&lt;property id=&quot;20307&quot; value=&quot;279&quot;/&gt;&lt;/object&gt;&lt;object type=&quot;3&quot; unique_id=&quot;36308&quot;&gt;&lt;property id=&quot;20148&quot; value=&quot;5&quot;/&gt;&lt;property id=&quot;20300&quot; value=&quot;Slide 25&quot;/&gt;&lt;property id=&quot;20307&quot; value=&quot;280&quot;/&gt;&lt;/object&gt;&lt;object type=&quot;3&quot; unique_id=&quot;36309&quot;&gt;&lt;property id=&quot;20148&quot; value=&quot;5&quot;/&gt;&lt;property id=&quot;20300&quot; value=&quot;Slide 26&quot;/&gt;&lt;property id=&quot;20307&quot; value=&quot;281&quot;/&gt;&lt;/object&gt;&lt;object type=&quot;3&quot; unique_id=&quot;36310&quot;&gt;&lt;property id=&quot;20148&quot; value=&quot;5&quot;/&gt;&lt;property id=&quot;20300&quot; value=&quot;Slide 27&quot;/&gt;&lt;property id=&quot;20307&quot; value=&quot;282&quot;/&gt;&lt;/object&gt;&lt;object type=&quot;3&quot; unique_id=&quot;36311&quot;&gt;&lt;property id=&quot;20148&quot; value=&quot;5&quot;/&gt;&lt;property id=&quot;20300&quot; value=&quot;Slide 28&quot;/&gt;&lt;property id=&quot;20307&quot; value=&quot;283&quot;/&gt;&lt;/object&gt;&lt;object type=&quot;3&quot; unique_id=&quot;36312&quot;&gt;&lt;property id=&quot;20148&quot; value=&quot;5&quot;/&gt;&lt;property id=&quot;20300&quot; value=&quot;Slide 29&quot;/&gt;&lt;property id=&quot;20307&quot; value=&quot;284&quot;/&gt;&lt;/object&gt;&lt;object type=&quot;3&quot; unique_id=&quot;36313&quot;&gt;&lt;property id=&quot;20148&quot; value=&quot;5&quot;/&gt;&lt;property id=&quot;20300&quot; value=&quot;Slide 30&quot;/&gt;&lt;property id=&quot;20307&quot; value=&quot;285&quot;/&gt;&lt;/object&gt;&lt;object type=&quot;3&quot; unique_id=&quot;36314&quot;&gt;&lt;property id=&quot;20148&quot; value=&quot;5&quot;/&gt;&lt;property id=&quot;20300&quot; value=&quot;Slide 31&quot;/&gt;&lt;property id=&quot;20307&quot; value=&quot;286&quot;/&gt;&lt;/object&gt;&lt;object type=&quot;3&quot; unique_id=&quot;36315&quot;&gt;&lt;property id=&quot;20148&quot; value=&quot;5&quot;/&gt;&lt;property id=&quot;20300&quot; value=&quot;Slide 32&quot;/&gt;&lt;property id=&quot;20307&quot; value=&quot;287&quot;/&gt;&lt;/object&gt;&lt;object type=&quot;3&quot; unique_id=&quot;36316&quot;&gt;&lt;property id=&quot;20148&quot; value=&quot;5&quot;/&gt;&lt;property id=&quot;20300&quot; value=&quot;Slide 33&quot;/&gt;&lt;property id=&quot;20307&quot; value=&quot;288&quot;/&gt;&lt;/object&gt;&lt;object type=&quot;3&quot; unique_id=&quot;36317&quot;&gt;&lt;property id=&quot;20148&quot; value=&quot;5&quot;/&gt;&lt;property id=&quot;20300&quot; value=&quot;Slide 34&quot;/&gt;&lt;property id=&quot;20307&quot; value=&quot;289&quot;/&gt;&lt;/object&gt;&lt;object type=&quot;3&quot; unique_id=&quot;36318&quot;&gt;&lt;property id=&quot;20148&quot; value=&quot;5&quot;/&gt;&lt;property id=&quot;20300&quot; value=&quot;Slide 35&quot;/&gt;&lt;property id=&quot;20307&quot; value=&quot;290&quot;/&gt;&lt;/object&gt;&lt;/object&gt;&lt;/object&gt;&lt;/database&gt;"/>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7121</Words>
  <Application>Microsoft Office PowerPoint</Application>
  <PresentationFormat>On-screen Show (4:3)</PresentationFormat>
  <Paragraphs>776</Paragraphs>
  <Slides>35</Slides>
  <Notes>0</Notes>
  <HiddenSlides>0</HiddenSlides>
  <MMClips>0</MMClips>
  <ScaleCrop>false</ScaleCrop>
  <HeadingPairs>
    <vt:vector size="4" baseType="variant">
      <vt:variant>
        <vt:lpstr>Theme</vt:lpstr>
      </vt:variant>
      <vt:variant>
        <vt:i4>7</vt:i4>
      </vt:variant>
      <vt:variant>
        <vt:lpstr>Slide Titles</vt:lpstr>
      </vt:variant>
      <vt:variant>
        <vt:i4>35</vt:i4>
      </vt:variant>
    </vt:vector>
  </HeadingPairs>
  <TitlesOfParts>
    <vt:vector size="42" baseType="lpstr">
      <vt:lpstr>Office Theme</vt:lpstr>
      <vt:lpstr>4_Flow</vt:lpstr>
      <vt:lpstr>1_Office Theme</vt:lpstr>
      <vt:lpstr>2_Office Theme</vt:lpstr>
      <vt:lpstr>Flow</vt:lpstr>
      <vt:lpstr>3_Office Theme</vt:lpstr>
      <vt:lpstr>1_Flow</vt:lpstr>
      <vt:lpstr>Year 9 Geography Readings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Geography Readings</dc:title>
  <dc:creator>Local Administrator</dc:creator>
  <cp:lastModifiedBy>Howard, Anna</cp:lastModifiedBy>
  <cp:revision>2</cp:revision>
  <cp:lastPrinted>2015-01-27T02:23:13Z</cp:lastPrinted>
  <dcterms:created xsi:type="dcterms:W3CDTF">2015-01-27T02:19:03Z</dcterms:created>
  <dcterms:modified xsi:type="dcterms:W3CDTF">2015-05-05T00:50:29Z</dcterms:modified>
</cp:coreProperties>
</file>